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Calibri" panose="020F0502020204030204" pitchFamily="34" charset="0"/>
      <p:regular r:id="rId18"/>
      <p:bold r:id="rId19"/>
      <p:italic r:id="rId20"/>
      <p:boldItalic r:id="rId21"/>
    </p:embeddedFont>
    <p:embeddedFont>
      <p:font typeface="Nourd" panose="020B0604020202020204" charset="0"/>
      <p:regular r:id="rId22"/>
    </p:embeddedFont>
    <p:embeddedFont>
      <p:font typeface="Nourd Light" panose="020B0604020202020204" charset="0"/>
      <p:regular r:id="rId23"/>
    </p:embeddedFont>
    <p:embeddedFont>
      <p:font typeface="Nourd Semi-Bold" panose="020B0604020202020204" charset="0"/>
      <p:regular r:id="rId24"/>
    </p:embeddedFont>
    <p:embeddedFont>
      <p:font typeface="Canva Sans" panose="020B0604020202020204" charset="0"/>
      <p:regular r:id="rId25"/>
    </p:embeddedFont>
    <p:embeddedFont>
      <p:font typeface="Canva Sans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6" d="100"/>
          <a:sy n="36" d="100"/>
        </p:scale>
        <p:origin x="787"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jpeg>
</file>

<file path=ppt/media/image24.jpeg>
</file>

<file path=ppt/media/image25.jpeg>
</file>

<file path=ppt/media/image26.jpeg>
</file>

<file path=ppt/media/image26.svg>
</file>

<file path=ppt/media/image27.png>
</file>

<file path=ppt/media/image28.png>
</file>

<file path=ppt/media/image28.svg>
</file>

<file path=ppt/media/image29.jpeg>
</file>

<file path=ppt/media/image3.png>
</file>

<file path=ppt/media/image3.svg>
</file>

<file path=ppt/media/image30.png>
</file>

<file path=ppt/media/image31.png>
</file>

<file path=ppt/media/image32.jpeg>
</file>

<file path=ppt/media/image4.jpeg>
</file>

<file path=ppt/media/image5.png>
</file>

<file path=ppt/media/image5.svg>
</file>

<file path=ppt/media/image6.jpeg>
</file>

<file path=ppt/media/image7.jpeg>
</file>

<file path=ppt/media/image8.jpe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8/31/2024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8/31/2024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8/31/2024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21.png"/><Relationship Id="rId7" Type="http://schemas.openxmlformats.org/officeDocument/2006/relationships/image" Target="../media/image23.jpe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8.svg"/><Relationship Id="rId5" Type="http://schemas.openxmlformats.org/officeDocument/2006/relationships/image" Target="../media/image22.png"/><Relationship Id="rId4" Type="http://schemas.openxmlformats.org/officeDocument/2006/relationships/image" Target="../media/image26.svg"/></Relationships>
</file>

<file path=ppt/slides/_rels/slide1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jpe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2.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5.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8.jpe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5728137" y="-1370996"/>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5580767" y="3320579"/>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1412753" y="1298528"/>
            <a:ext cx="6187703" cy="7689944"/>
            <a:chOff x="0" y="0"/>
            <a:chExt cx="5108702" cy="6348984"/>
          </a:xfrm>
        </p:grpSpPr>
        <p:sp>
          <p:nvSpPr>
            <p:cNvPr id="9" name="Freeform 9"/>
            <p:cNvSpPr/>
            <p:nvPr/>
          </p:nvSpPr>
          <p:spPr>
            <a:xfrm>
              <a:off x="0" y="0"/>
              <a:ext cx="5108702" cy="6348984"/>
            </a:xfrm>
            <a:custGeom>
              <a:avLst/>
              <a:gdLst/>
              <a:ahLst/>
              <a:cxnLst/>
              <a:rect l="l" t="t" r="r" b="b"/>
              <a:pathLst>
                <a:path w="5108702" h="6348984">
                  <a:moveTo>
                    <a:pt x="5108702" y="2554351"/>
                  </a:moveTo>
                  <a:lnTo>
                    <a:pt x="5108702" y="3794506"/>
                  </a:lnTo>
                  <a:cubicBezTo>
                    <a:pt x="5108702" y="5205222"/>
                    <a:pt x="3965067" y="6348857"/>
                    <a:pt x="2554351" y="6348857"/>
                  </a:cubicBezTo>
                  <a:lnTo>
                    <a:pt x="2554351" y="6348857"/>
                  </a:lnTo>
                  <a:cubicBezTo>
                    <a:pt x="1143635" y="6348984"/>
                    <a:pt x="0" y="5205349"/>
                    <a:pt x="0" y="3794506"/>
                  </a:cubicBezTo>
                  <a:lnTo>
                    <a:pt x="0" y="2554351"/>
                  </a:lnTo>
                  <a:cubicBezTo>
                    <a:pt x="0" y="1143635"/>
                    <a:pt x="1143635" y="0"/>
                    <a:pt x="2554351" y="0"/>
                  </a:cubicBezTo>
                  <a:lnTo>
                    <a:pt x="2554351" y="0"/>
                  </a:lnTo>
                  <a:cubicBezTo>
                    <a:pt x="3965067" y="0"/>
                    <a:pt x="5108702" y="1143635"/>
                    <a:pt x="5108702" y="2554351"/>
                  </a:cubicBezTo>
                  <a:close/>
                </a:path>
              </a:pathLst>
            </a:custGeom>
            <a:blipFill>
              <a:blip r:embed="rId2"/>
              <a:stretch>
                <a:fillRect l="-43264" r="-43264"/>
              </a:stretch>
            </a:blipFill>
          </p:spPr>
        </p:sp>
      </p:grpSp>
      <p:sp>
        <p:nvSpPr>
          <p:cNvPr id="10" name="TextBox 10"/>
          <p:cNvSpPr txBox="1"/>
          <p:nvPr/>
        </p:nvSpPr>
        <p:spPr>
          <a:xfrm>
            <a:off x="8217131" y="2277713"/>
            <a:ext cx="8658116" cy="2142363"/>
          </a:xfrm>
          <a:prstGeom prst="rect">
            <a:avLst/>
          </a:prstGeom>
        </p:spPr>
        <p:txBody>
          <a:bodyPr lIns="0" tIns="0" rIns="0" bIns="0" rtlCol="0" anchor="t">
            <a:spAutoFit/>
          </a:bodyPr>
          <a:lstStyle/>
          <a:p>
            <a:pPr algn="l">
              <a:lnSpc>
                <a:spcPts val="8436"/>
              </a:lnSpc>
            </a:pPr>
            <a:r>
              <a:rPr lang="en-US" sz="7400" spc="7">
                <a:solidFill>
                  <a:srgbClr val="FFFFFF"/>
                </a:solidFill>
                <a:latin typeface="Nourd Semi-Bold"/>
                <a:ea typeface="Nourd Semi-Bold"/>
                <a:cs typeface="Nourd Semi-Bold"/>
                <a:sym typeface="Nourd Semi-Bold"/>
              </a:rPr>
              <a:t>Analyzing Sales Data for</a:t>
            </a:r>
          </a:p>
        </p:txBody>
      </p:sp>
      <p:sp>
        <p:nvSpPr>
          <p:cNvPr id="11" name="TextBox 11"/>
          <p:cNvSpPr txBox="1"/>
          <p:nvPr/>
        </p:nvSpPr>
        <p:spPr>
          <a:xfrm>
            <a:off x="8217131" y="4496276"/>
            <a:ext cx="6430930" cy="2075328"/>
          </a:xfrm>
          <a:prstGeom prst="rect">
            <a:avLst/>
          </a:prstGeom>
        </p:spPr>
        <p:txBody>
          <a:bodyPr lIns="0" tIns="0" rIns="0" bIns="0" rtlCol="0" anchor="t">
            <a:spAutoFit/>
          </a:bodyPr>
          <a:lstStyle/>
          <a:p>
            <a:pPr algn="l">
              <a:lnSpc>
                <a:spcPts val="8152"/>
              </a:lnSpc>
            </a:pPr>
            <a:r>
              <a:rPr lang="en-US" sz="7411">
                <a:solidFill>
                  <a:srgbClr val="B49567"/>
                </a:solidFill>
                <a:latin typeface="Nourd Semi-Bold"/>
                <a:ea typeface="Nourd Semi-Bold"/>
                <a:cs typeface="Nourd Semi-Bold"/>
                <a:sym typeface="Nourd Semi-Bold"/>
              </a:rPr>
              <a:t>Successful Coffee Shop</a:t>
            </a:r>
          </a:p>
        </p:txBody>
      </p:sp>
      <p:sp>
        <p:nvSpPr>
          <p:cNvPr id="12" name="AutoShape 12"/>
          <p:cNvSpPr/>
          <p:nvPr/>
        </p:nvSpPr>
        <p:spPr>
          <a:xfrm>
            <a:off x="14423229" y="6547791"/>
            <a:ext cx="2315077" cy="0"/>
          </a:xfrm>
          <a:prstGeom prst="line">
            <a:avLst/>
          </a:prstGeom>
          <a:ln w="47625" cap="flat">
            <a:solidFill>
              <a:srgbClr val="B49567"/>
            </a:solidFill>
            <a:prstDash val="solid"/>
            <a:headEnd type="none" w="sm" len="sm"/>
            <a:tailEnd type="none" w="sm" len="sm"/>
          </a:ln>
        </p:spPr>
      </p:sp>
      <p:sp>
        <p:nvSpPr>
          <p:cNvPr id="13" name="AutoShape 13"/>
          <p:cNvSpPr/>
          <p:nvPr/>
        </p:nvSpPr>
        <p:spPr>
          <a:xfrm>
            <a:off x="7984509" y="1206864"/>
            <a:ext cx="6604806" cy="33926"/>
          </a:xfrm>
          <a:prstGeom prst="line">
            <a:avLst/>
          </a:prstGeom>
          <a:ln w="47625" cap="flat">
            <a:solidFill>
              <a:srgbClr val="B49567"/>
            </a:solidFill>
            <a:prstDash val="solid"/>
            <a:headEnd type="none" w="sm" len="sm"/>
            <a:tailEnd type="none" w="sm" len="sm"/>
          </a:ln>
        </p:spPr>
      </p:sp>
      <p:grpSp>
        <p:nvGrpSpPr>
          <p:cNvPr id="14" name="Group 14"/>
          <p:cNvGrpSpPr/>
          <p:nvPr/>
        </p:nvGrpSpPr>
        <p:grpSpPr>
          <a:xfrm>
            <a:off x="7673334" y="8258904"/>
            <a:ext cx="1459136" cy="145913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49567"/>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028700" y="1028700"/>
            <a:ext cx="1792853" cy="1792853"/>
          </a:xfrm>
          <a:custGeom>
            <a:avLst/>
            <a:gdLst/>
            <a:ahLst/>
            <a:cxnLst/>
            <a:rect l="l" t="t" r="r" b="b"/>
            <a:pathLst>
              <a:path w="1792853" h="1792853">
                <a:moveTo>
                  <a:pt x="0" y="0"/>
                </a:moveTo>
                <a:lnTo>
                  <a:pt x="1792853" y="0"/>
                </a:lnTo>
                <a:lnTo>
                  <a:pt x="1792853" y="1792853"/>
                </a:lnTo>
                <a:lnTo>
                  <a:pt x="0" y="179285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18" name="Freeform 18"/>
          <p:cNvSpPr/>
          <p:nvPr/>
        </p:nvSpPr>
        <p:spPr>
          <a:xfrm>
            <a:off x="8236181" y="9109090"/>
            <a:ext cx="552343" cy="393670"/>
          </a:xfrm>
          <a:custGeom>
            <a:avLst/>
            <a:gdLst/>
            <a:ahLst/>
            <a:cxnLst/>
            <a:rect l="l" t="t" r="r" b="b"/>
            <a:pathLst>
              <a:path w="552343" h="393670">
                <a:moveTo>
                  <a:pt x="0" y="0"/>
                </a:moveTo>
                <a:lnTo>
                  <a:pt x="552343" y="0"/>
                </a:lnTo>
                <a:lnTo>
                  <a:pt x="552343" y="393670"/>
                </a:lnTo>
                <a:lnTo>
                  <a:pt x="0" y="393670"/>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9" name="TextBox 19"/>
          <p:cNvSpPr txBox="1"/>
          <p:nvPr/>
        </p:nvSpPr>
        <p:spPr>
          <a:xfrm>
            <a:off x="8402902" y="8481107"/>
            <a:ext cx="7841727" cy="471805"/>
          </a:xfrm>
          <a:prstGeom prst="rect">
            <a:avLst/>
          </a:prstGeom>
        </p:spPr>
        <p:txBody>
          <a:bodyPr lIns="0" tIns="0" rIns="0" bIns="0" rtlCol="0" anchor="t">
            <a:spAutoFit/>
          </a:bodyPr>
          <a:lstStyle/>
          <a:p>
            <a:pPr algn="l">
              <a:lnSpc>
                <a:spcPts val="3920"/>
              </a:lnSpc>
            </a:pPr>
            <a:r>
              <a:rPr lang="en-US" sz="2800">
                <a:solidFill>
                  <a:srgbClr val="FFFFFF"/>
                </a:solidFill>
                <a:latin typeface="Nourd Light"/>
                <a:ea typeface="Nourd Light"/>
                <a:cs typeface="Nourd Light"/>
                <a:sym typeface="Nourd Light"/>
              </a:rPr>
              <a:t>By Dipanshu Gupta</a:t>
            </a:r>
          </a:p>
        </p:txBody>
      </p:sp>
      <p:sp>
        <p:nvSpPr>
          <p:cNvPr id="21" name="TextBox 21"/>
          <p:cNvSpPr txBox="1"/>
          <p:nvPr/>
        </p:nvSpPr>
        <p:spPr>
          <a:xfrm>
            <a:off x="8217131" y="6958184"/>
            <a:ext cx="7596258" cy="1300719"/>
          </a:xfrm>
          <a:prstGeom prst="rect">
            <a:avLst/>
          </a:prstGeom>
        </p:spPr>
        <p:txBody>
          <a:bodyPr lIns="0" tIns="0" rIns="0" bIns="0" rtlCol="0" anchor="t">
            <a:spAutoFit/>
          </a:bodyPr>
          <a:lstStyle/>
          <a:p>
            <a:pPr algn="ctr">
              <a:lnSpc>
                <a:spcPts val="5195"/>
              </a:lnSpc>
            </a:pPr>
            <a:r>
              <a:rPr lang="en-US" sz="3711">
                <a:solidFill>
                  <a:srgbClr val="FFFFFF"/>
                </a:solidFill>
                <a:latin typeface="Canva Sans Bold"/>
                <a:ea typeface="Canva Sans Bold"/>
                <a:cs typeface="Canva Sans Bold"/>
                <a:sym typeface="Canva Sans Bold"/>
              </a:rPr>
              <a:t>Insights from Sales Data Analysis</a:t>
            </a:r>
          </a:p>
          <a:p>
            <a:pPr algn="ctr">
              <a:lnSpc>
                <a:spcPts val="5195"/>
              </a:lnSpc>
            </a:pPr>
            <a:endParaRPr lang="en-US" sz="3711">
              <a:solidFill>
                <a:srgbClr val="FFFFFF"/>
              </a:solidFill>
              <a:latin typeface="Canva Sans Bold"/>
              <a:ea typeface="Canva Sans Bold"/>
              <a:cs typeface="Canva Sans Bold"/>
              <a:sym typeface="Canva Sans Bold"/>
            </a:endParaRPr>
          </a:p>
        </p:txBody>
      </p:sp>
      <p:sp>
        <p:nvSpPr>
          <p:cNvPr id="22" name="TextBox 22"/>
          <p:cNvSpPr txBox="1"/>
          <p:nvPr/>
        </p:nvSpPr>
        <p:spPr>
          <a:xfrm>
            <a:off x="8896579" y="9040480"/>
            <a:ext cx="7841727" cy="471805"/>
          </a:xfrm>
          <a:prstGeom prst="rect">
            <a:avLst/>
          </a:prstGeom>
        </p:spPr>
        <p:txBody>
          <a:bodyPr lIns="0" tIns="0" rIns="0" bIns="0" rtlCol="0" anchor="t">
            <a:spAutoFit/>
          </a:bodyPr>
          <a:lstStyle/>
          <a:p>
            <a:pPr algn="l">
              <a:lnSpc>
                <a:spcPts val="3920"/>
              </a:lnSpc>
            </a:pPr>
            <a:r>
              <a:rPr lang="en-US" sz="2800">
                <a:solidFill>
                  <a:srgbClr val="FFFFFF"/>
                </a:solidFill>
                <a:latin typeface="Nourd Light"/>
                <a:ea typeface="Nourd Light"/>
                <a:cs typeface="Nourd Light"/>
                <a:sym typeface="Nourd Light"/>
              </a:rPr>
              <a:t>dipanshugupta780@gmailcom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2624944" y="7804552"/>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5223425" y="-2608853"/>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1579704" y="-3698775"/>
            <a:ext cx="8519113" cy="12170161"/>
            <a:chOff x="0" y="0"/>
            <a:chExt cx="4445000" cy="6350000"/>
          </a:xfrm>
        </p:grpSpPr>
        <p:sp>
          <p:nvSpPr>
            <p:cNvPr id="9" name="Freeform 9"/>
            <p:cNvSpPr/>
            <p:nvPr/>
          </p:nvSpPr>
          <p:spPr>
            <a:xfrm>
              <a:off x="0" y="0"/>
              <a:ext cx="4445000" cy="6350000"/>
            </a:xfrm>
            <a:custGeom>
              <a:avLst/>
              <a:gdLst/>
              <a:ahLst/>
              <a:cxnLst/>
              <a:rect l="l" t="t" r="r" b="b"/>
              <a:pathLst>
                <a:path w="4445000" h="6350000">
                  <a:moveTo>
                    <a:pt x="2222500" y="6350000"/>
                  </a:moveTo>
                  <a:lnTo>
                    <a:pt x="2222500" y="6350000"/>
                  </a:lnTo>
                  <a:cubicBezTo>
                    <a:pt x="995680" y="6350000"/>
                    <a:pt x="0" y="5354320"/>
                    <a:pt x="0" y="4127500"/>
                  </a:cubicBezTo>
                  <a:lnTo>
                    <a:pt x="0" y="2222500"/>
                  </a:lnTo>
                  <a:cubicBezTo>
                    <a:pt x="0" y="995680"/>
                    <a:pt x="995680" y="0"/>
                    <a:pt x="2222500" y="0"/>
                  </a:cubicBezTo>
                  <a:lnTo>
                    <a:pt x="2222500" y="0"/>
                  </a:ln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3571" r="-3571"/>
              </a:stretch>
            </a:blipFill>
          </p:spPr>
        </p:sp>
        <p:sp>
          <p:nvSpPr>
            <p:cNvPr id="10" name="Freeform 10"/>
            <p:cNvSpPr/>
            <p:nvPr/>
          </p:nvSpPr>
          <p:spPr>
            <a:xfrm>
              <a:off x="0" y="0"/>
              <a:ext cx="4445000" cy="6350000"/>
            </a:xfrm>
            <a:custGeom>
              <a:avLst/>
              <a:gdLst/>
              <a:ahLst/>
              <a:cxnLst/>
              <a:rect l="l" t="t" r="r" b="b"/>
              <a:pathLst>
                <a:path w="4445000" h="6350000">
                  <a:moveTo>
                    <a:pt x="2222500" y="19050"/>
                  </a:moveTo>
                  <a:cubicBezTo>
                    <a:pt x="2810510" y="19050"/>
                    <a:pt x="3364230" y="248920"/>
                    <a:pt x="3780790" y="664210"/>
                  </a:cubicBezTo>
                  <a:cubicBezTo>
                    <a:pt x="4197350" y="1079500"/>
                    <a:pt x="4425950" y="1633220"/>
                    <a:pt x="4425950" y="2222500"/>
                  </a:cubicBezTo>
                  <a:lnTo>
                    <a:pt x="4425950" y="4127500"/>
                  </a:lnTo>
                  <a:cubicBezTo>
                    <a:pt x="4425950" y="4715510"/>
                    <a:pt x="4196080" y="5269230"/>
                    <a:pt x="3780790" y="5685790"/>
                  </a:cubicBezTo>
                  <a:cubicBezTo>
                    <a:pt x="3365500" y="6102350"/>
                    <a:pt x="2811780" y="6330950"/>
                    <a:pt x="2222500" y="6330950"/>
                  </a:cubicBezTo>
                  <a:cubicBezTo>
                    <a:pt x="1633220" y="6330950"/>
                    <a:pt x="1080770" y="6101080"/>
                    <a:pt x="664210" y="5685790"/>
                  </a:cubicBezTo>
                  <a:cubicBezTo>
                    <a:pt x="247650" y="5270500"/>
                    <a:pt x="19050" y="4715510"/>
                    <a:pt x="19050" y="4127500"/>
                  </a:cubicBezTo>
                  <a:lnTo>
                    <a:pt x="19050" y="2222500"/>
                  </a:lnTo>
                  <a:cubicBezTo>
                    <a:pt x="19050" y="1634490"/>
                    <a:pt x="248920" y="1080770"/>
                    <a:pt x="664210" y="664210"/>
                  </a:cubicBezTo>
                  <a:cubicBezTo>
                    <a:pt x="1079500" y="247650"/>
                    <a:pt x="1634490" y="19050"/>
                    <a:pt x="2222500" y="19050"/>
                  </a:cubicBezTo>
                  <a:moveTo>
                    <a:pt x="2222500" y="0"/>
                  </a:moveTo>
                  <a:cubicBezTo>
                    <a:pt x="995680" y="0"/>
                    <a:pt x="0" y="995680"/>
                    <a:pt x="0" y="2222500"/>
                  </a:cubicBezTo>
                  <a:lnTo>
                    <a:pt x="0" y="4127500"/>
                  </a:lnTo>
                  <a:cubicBezTo>
                    <a:pt x="0" y="5354320"/>
                    <a:pt x="995680" y="6350000"/>
                    <a:pt x="2222500" y="6350000"/>
                  </a:cubicBezTo>
                  <a:cubicBezTo>
                    <a:pt x="3449320" y="6350000"/>
                    <a:pt x="4445000" y="5354320"/>
                    <a:pt x="4445000" y="4127500"/>
                  </a:cubicBezTo>
                  <a:lnTo>
                    <a:pt x="4445000" y="2222500"/>
                  </a:lnTo>
                  <a:cubicBezTo>
                    <a:pt x="4445000" y="995680"/>
                    <a:pt x="3449320" y="0"/>
                    <a:pt x="2222500" y="0"/>
                  </a:cubicBezTo>
                  <a:lnTo>
                    <a:pt x="2222500" y="0"/>
                  </a:lnTo>
                  <a:close/>
                </a:path>
              </a:pathLst>
            </a:custGeom>
            <a:solidFill>
              <a:srgbClr val="303840"/>
            </a:solidFill>
          </p:spPr>
        </p:sp>
      </p:grpSp>
      <p:sp>
        <p:nvSpPr>
          <p:cNvPr id="11" name="AutoShape 11"/>
          <p:cNvSpPr/>
          <p:nvPr/>
        </p:nvSpPr>
        <p:spPr>
          <a:xfrm>
            <a:off x="6939409" y="6585119"/>
            <a:ext cx="872490" cy="0"/>
          </a:xfrm>
          <a:prstGeom prst="line">
            <a:avLst/>
          </a:prstGeom>
          <a:ln w="47625" cap="flat">
            <a:solidFill>
              <a:srgbClr val="B49567"/>
            </a:solidFill>
            <a:prstDash val="solid"/>
            <a:headEnd type="none" w="sm" len="sm"/>
            <a:tailEnd type="none" w="sm" len="sm"/>
          </a:ln>
        </p:spPr>
      </p:sp>
      <p:sp>
        <p:nvSpPr>
          <p:cNvPr id="12" name="AutoShape 12"/>
          <p:cNvSpPr/>
          <p:nvPr/>
        </p:nvSpPr>
        <p:spPr>
          <a:xfrm>
            <a:off x="6939409" y="7990290"/>
            <a:ext cx="872490" cy="0"/>
          </a:xfrm>
          <a:prstGeom prst="line">
            <a:avLst/>
          </a:prstGeom>
          <a:ln w="47625" cap="flat">
            <a:solidFill>
              <a:srgbClr val="B49567"/>
            </a:solidFill>
            <a:prstDash val="solid"/>
            <a:headEnd type="none" w="sm" len="sm"/>
            <a:tailEnd type="none" w="sm" len="sm"/>
          </a:ln>
        </p:spPr>
      </p:sp>
      <p:sp>
        <p:nvSpPr>
          <p:cNvPr id="13" name="TextBox 13"/>
          <p:cNvSpPr txBox="1"/>
          <p:nvPr/>
        </p:nvSpPr>
        <p:spPr>
          <a:xfrm>
            <a:off x="7354372" y="1989536"/>
            <a:ext cx="8934575" cy="804232"/>
          </a:xfrm>
          <a:prstGeom prst="rect">
            <a:avLst/>
          </a:prstGeom>
        </p:spPr>
        <p:txBody>
          <a:bodyPr lIns="0" tIns="0" rIns="0" bIns="0" rtlCol="0" anchor="t">
            <a:spAutoFit/>
          </a:bodyPr>
          <a:lstStyle/>
          <a:p>
            <a:pPr algn="l">
              <a:lnSpc>
                <a:spcPts val="5992"/>
              </a:lnSpc>
            </a:pPr>
            <a:r>
              <a:rPr lang="en-US" sz="6444">
                <a:solidFill>
                  <a:srgbClr val="B49567"/>
                </a:solidFill>
                <a:latin typeface="Nourd Semi-Bold"/>
                <a:ea typeface="Nourd Semi-Bold"/>
                <a:cs typeface="Nourd Semi-Bold"/>
                <a:sym typeface="Nourd Semi-Bold"/>
              </a:rPr>
              <a:t>Store Performance</a:t>
            </a:r>
          </a:p>
        </p:txBody>
      </p:sp>
      <p:sp>
        <p:nvSpPr>
          <p:cNvPr id="14" name="TextBox 14"/>
          <p:cNvSpPr txBox="1"/>
          <p:nvPr/>
        </p:nvSpPr>
        <p:spPr>
          <a:xfrm>
            <a:off x="7354372" y="3133900"/>
            <a:ext cx="9632675" cy="1791018"/>
          </a:xfrm>
          <a:prstGeom prst="rect">
            <a:avLst/>
          </a:prstGeom>
        </p:spPr>
        <p:txBody>
          <a:bodyPr lIns="0" tIns="0" rIns="0" bIns="0" rtlCol="0" anchor="t">
            <a:spAutoFit/>
          </a:bodyPr>
          <a:lstStyle/>
          <a:p>
            <a:pPr algn="l">
              <a:lnSpc>
                <a:spcPts val="4816"/>
              </a:lnSpc>
            </a:pPr>
            <a:r>
              <a:rPr lang="en-US" sz="4300">
                <a:solidFill>
                  <a:srgbClr val="FFFFFF"/>
                </a:solidFill>
                <a:latin typeface="Nourd Semi-Bold"/>
                <a:ea typeface="Nourd Semi-Bold"/>
                <a:cs typeface="Nourd Semi-Bold"/>
                <a:sym typeface="Nourd Semi-Bold"/>
              </a:rPr>
              <a:t>The performance of different store locations was analyzed:</a:t>
            </a:r>
          </a:p>
          <a:p>
            <a:pPr algn="l">
              <a:lnSpc>
                <a:spcPts val="3999"/>
              </a:lnSpc>
            </a:pPr>
            <a:endParaRPr lang="en-US" sz="4300">
              <a:solidFill>
                <a:srgbClr val="FFFFFF"/>
              </a:solidFill>
              <a:latin typeface="Nourd Semi-Bold"/>
              <a:ea typeface="Nourd Semi-Bold"/>
              <a:cs typeface="Nourd Semi-Bold"/>
              <a:sym typeface="Nourd Semi-Bold"/>
            </a:endParaRPr>
          </a:p>
        </p:txBody>
      </p:sp>
      <p:grpSp>
        <p:nvGrpSpPr>
          <p:cNvPr id="15" name="Group 15"/>
          <p:cNvGrpSpPr/>
          <p:nvPr/>
        </p:nvGrpSpPr>
        <p:grpSpPr>
          <a:xfrm>
            <a:off x="5965519" y="580289"/>
            <a:ext cx="1388853" cy="1388853"/>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49567"/>
            </a:soli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8" name="AutoShape 18"/>
          <p:cNvSpPr/>
          <p:nvPr/>
        </p:nvSpPr>
        <p:spPr>
          <a:xfrm>
            <a:off x="7354372" y="1250903"/>
            <a:ext cx="6146132" cy="0"/>
          </a:xfrm>
          <a:prstGeom prst="line">
            <a:avLst/>
          </a:prstGeom>
          <a:ln w="47625" cap="flat">
            <a:solidFill>
              <a:srgbClr val="FFFFFF"/>
            </a:solidFill>
            <a:prstDash val="solid"/>
            <a:headEnd type="none" w="sm" len="sm"/>
            <a:tailEnd type="arrow" w="med" len="sm"/>
          </a:ln>
        </p:spPr>
      </p:sp>
      <p:grpSp>
        <p:nvGrpSpPr>
          <p:cNvPr id="19" name="Group 19"/>
          <p:cNvGrpSpPr/>
          <p:nvPr/>
        </p:nvGrpSpPr>
        <p:grpSpPr>
          <a:xfrm>
            <a:off x="14095451" y="778971"/>
            <a:ext cx="3163849" cy="1039115"/>
            <a:chOff x="0" y="0"/>
            <a:chExt cx="1762396" cy="578830"/>
          </a:xfrm>
        </p:grpSpPr>
        <p:sp>
          <p:nvSpPr>
            <p:cNvPr id="20" name="Freeform 20"/>
            <p:cNvSpPr/>
            <p:nvPr/>
          </p:nvSpPr>
          <p:spPr>
            <a:xfrm>
              <a:off x="0" y="0"/>
              <a:ext cx="1762396" cy="578831"/>
            </a:xfrm>
            <a:custGeom>
              <a:avLst/>
              <a:gdLst/>
              <a:ahLst/>
              <a:cxnLst/>
              <a:rect l="l" t="t" r="r" b="b"/>
              <a:pathLst>
                <a:path w="1762396" h="578831">
                  <a:moveTo>
                    <a:pt x="881198" y="0"/>
                  </a:moveTo>
                  <a:cubicBezTo>
                    <a:pt x="394526" y="0"/>
                    <a:pt x="0" y="129576"/>
                    <a:pt x="0" y="289415"/>
                  </a:cubicBezTo>
                  <a:cubicBezTo>
                    <a:pt x="0" y="449255"/>
                    <a:pt x="394526" y="578831"/>
                    <a:pt x="881198" y="578831"/>
                  </a:cubicBezTo>
                  <a:cubicBezTo>
                    <a:pt x="1367870" y="578831"/>
                    <a:pt x="1762396" y="449255"/>
                    <a:pt x="1762396" y="289415"/>
                  </a:cubicBezTo>
                  <a:cubicBezTo>
                    <a:pt x="1762396" y="129576"/>
                    <a:pt x="1367870" y="0"/>
                    <a:pt x="881198" y="0"/>
                  </a:cubicBezTo>
                  <a:close/>
                </a:path>
              </a:pathLst>
            </a:custGeom>
            <a:solidFill>
              <a:srgbClr val="B49567"/>
            </a:solidFill>
          </p:spPr>
        </p:sp>
        <p:sp>
          <p:nvSpPr>
            <p:cNvPr id="21" name="TextBox 21"/>
            <p:cNvSpPr txBox="1"/>
            <p:nvPr/>
          </p:nvSpPr>
          <p:spPr>
            <a:xfrm>
              <a:off x="165225" y="6640"/>
              <a:ext cx="1431947" cy="517925"/>
            </a:xfrm>
            <a:prstGeom prst="rect">
              <a:avLst/>
            </a:prstGeom>
          </p:spPr>
          <p:txBody>
            <a:bodyPr lIns="50800" tIns="50800" rIns="50800" bIns="50800" rtlCol="0" anchor="ctr"/>
            <a:lstStyle/>
            <a:p>
              <a:pPr algn="ctr">
                <a:lnSpc>
                  <a:spcPts val="3499"/>
                </a:lnSpc>
                <a:spcBef>
                  <a:spcPct val="0"/>
                </a:spcBef>
              </a:pPr>
              <a:endParaRPr/>
            </a:p>
          </p:txBody>
        </p:sp>
      </p:grpSp>
      <p:sp>
        <p:nvSpPr>
          <p:cNvPr id="22" name="Freeform 22"/>
          <p:cNvSpPr/>
          <p:nvPr/>
        </p:nvSpPr>
        <p:spPr>
          <a:xfrm>
            <a:off x="1514183" y="7516346"/>
            <a:ext cx="1821753" cy="1821753"/>
          </a:xfrm>
          <a:custGeom>
            <a:avLst/>
            <a:gdLst/>
            <a:ahLst/>
            <a:cxnLst/>
            <a:rect l="l" t="t" r="r" b="b"/>
            <a:pathLst>
              <a:path w="1821753" h="1821753">
                <a:moveTo>
                  <a:pt x="0" y="0"/>
                </a:moveTo>
                <a:lnTo>
                  <a:pt x="1821753" y="0"/>
                </a:lnTo>
                <a:lnTo>
                  <a:pt x="1821753" y="1821753"/>
                </a:lnTo>
                <a:lnTo>
                  <a:pt x="0" y="182175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23" name="TextBox 23"/>
          <p:cNvSpPr txBox="1"/>
          <p:nvPr/>
        </p:nvSpPr>
        <p:spPr>
          <a:xfrm>
            <a:off x="7961214" y="6242133"/>
            <a:ext cx="9908801" cy="1064663"/>
          </a:xfrm>
          <a:prstGeom prst="rect">
            <a:avLst/>
          </a:prstGeom>
        </p:spPr>
        <p:txBody>
          <a:bodyPr lIns="0" tIns="0" rIns="0" bIns="0" rtlCol="0" anchor="t">
            <a:spAutoFit/>
          </a:bodyPr>
          <a:lstStyle/>
          <a:p>
            <a:pPr algn="l">
              <a:lnSpc>
                <a:spcPts val="4317"/>
              </a:lnSpc>
            </a:pPr>
            <a:r>
              <a:rPr lang="en-US" sz="3084">
                <a:solidFill>
                  <a:srgbClr val="FFFFFF"/>
                </a:solidFill>
                <a:latin typeface="Canva Sans Bold"/>
                <a:ea typeface="Canva Sans Bold"/>
                <a:cs typeface="Canva Sans Bold"/>
                <a:sym typeface="Canva Sans Bold"/>
              </a:rPr>
              <a:t>Stores varied in the number of transactions and total revenue.</a:t>
            </a:r>
          </a:p>
        </p:txBody>
      </p:sp>
      <p:sp>
        <p:nvSpPr>
          <p:cNvPr id="24" name="TextBox 24"/>
          <p:cNvSpPr txBox="1"/>
          <p:nvPr/>
        </p:nvSpPr>
        <p:spPr>
          <a:xfrm>
            <a:off x="7935724" y="7690252"/>
            <a:ext cx="10280344" cy="2150513"/>
          </a:xfrm>
          <a:prstGeom prst="rect">
            <a:avLst/>
          </a:prstGeom>
        </p:spPr>
        <p:txBody>
          <a:bodyPr lIns="0" tIns="0" rIns="0" bIns="0" rtlCol="0" anchor="t">
            <a:spAutoFit/>
          </a:bodyPr>
          <a:lstStyle/>
          <a:p>
            <a:pPr algn="l">
              <a:lnSpc>
                <a:spcPts val="4317"/>
              </a:lnSpc>
            </a:pPr>
            <a:r>
              <a:rPr lang="en-US" sz="3084">
                <a:solidFill>
                  <a:srgbClr val="FFFFFF"/>
                </a:solidFill>
                <a:latin typeface="Canva Sans Bold"/>
                <a:ea typeface="Canva Sans Bold"/>
                <a:cs typeface="Canva Sans Bold"/>
                <a:sym typeface="Canva Sans Bold"/>
              </a:rPr>
              <a:t>Comparative analysis of top-performing and underperforming stores provides insights for operational improvements.</a:t>
            </a:r>
          </a:p>
          <a:p>
            <a:pPr algn="l">
              <a:lnSpc>
                <a:spcPts val="4317"/>
              </a:lnSpc>
            </a:pPr>
            <a:endParaRPr lang="en-US" sz="3084">
              <a:solidFill>
                <a:srgbClr val="FFFFFF"/>
              </a:solidFill>
              <a:latin typeface="Canva Sans Bold"/>
              <a:ea typeface="Canva Sans Bold"/>
              <a:cs typeface="Canva Sans Bold"/>
              <a:sym typeface="Canva Sans 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sp>
        <p:nvSpPr>
          <p:cNvPr id="2" name="Freeform 2"/>
          <p:cNvSpPr/>
          <p:nvPr/>
        </p:nvSpPr>
        <p:spPr>
          <a:xfrm>
            <a:off x="296127" y="1028700"/>
            <a:ext cx="10600454" cy="8482194"/>
          </a:xfrm>
          <a:custGeom>
            <a:avLst/>
            <a:gdLst/>
            <a:ahLst/>
            <a:cxnLst/>
            <a:rect l="l" t="t" r="r" b="b"/>
            <a:pathLst>
              <a:path w="11835608" h="9080798">
                <a:moveTo>
                  <a:pt x="0" y="0"/>
                </a:moveTo>
                <a:lnTo>
                  <a:pt x="11835608" y="0"/>
                </a:lnTo>
                <a:lnTo>
                  <a:pt x="11835608" y="9080798"/>
                </a:lnTo>
                <a:lnTo>
                  <a:pt x="0" y="9080798"/>
                </a:lnTo>
                <a:lnTo>
                  <a:pt x="0" y="0"/>
                </a:lnTo>
                <a:close/>
              </a:path>
            </a:pathLst>
          </a:custGeom>
          <a:blipFill>
            <a:blip r:embed="rId2"/>
            <a:stretch>
              <a:fillRect r="-1327"/>
            </a:stretch>
          </a:blipFill>
          <a:ln cap="rnd">
            <a:noFill/>
            <a:prstDash val="solid"/>
            <a:round/>
          </a:ln>
        </p:spPr>
      </p:sp>
      <p:sp>
        <p:nvSpPr>
          <p:cNvPr id="3" name="Freeform 3"/>
          <p:cNvSpPr/>
          <p:nvPr/>
        </p:nvSpPr>
        <p:spPr>
          <a:xfrm>
            <a:off x="13306458" y="5802126"/>
            <a:ext cx="4411579" cy="4114800"/>
          </a:xfrm>
          <a:custGeom>
            <a:avLst/>
            <a:gdLst/>
            <a:ahLst/>
            <a:cxnLst/>
            <a:rect l="l" t="t" r="r" b="b"/>
            <a:pathLst>
              <a:path w="4411579" h="4114800">
                <a:moveTo>
                  <a:pt x="0" y="0"/>
                </a:moveTo>
                <a:lnTo>
                  <a:pt x="4411579" y="0"/>
                </a:lnTo>
                <a:lnTo>
                  <a:pt x="4411579" y="4114800"/>
                </a:lnTo>
                <a:lnTo>
                  <a:pt x="0" y="411480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0261605" y="1163178"/>
            <a:ext cx="1839914" cy="1836569"/>
          </a:xfrm>
          <a:custGeom>
            <a:avLst/>
            <a:gdLst/>
            <a:ahLst/>
            <a:cxnLst/>
            <a:rect l="l" t="t" r="r" b="b"/>
            <a:pathLst>
              <a:path w="1839914" h="1836569">
                <a:moveTo>
                  <a:pt x="0" y="0"/>
                </a:moveTo>
                <a:lnTo>
                  <a:pt x="1839914" y="0"/>
                </a:lnTo>
                <a:lnTo>
                  <a:pt x="1839914" y="1836569"/>
                </a:lnTo>
                <a:lnTo>
                  <a:pt x="0" y="1836569"/>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2509938" y="4970495"/>
            <a:ext cx="5778062" cy="5778062"/>
          </a:xfrm>
          <a:custGeom>
            <a:avLst/>
            <a:gdLst/>
            <a:ahLst/>
            <a:cxnLst/>
            <a:rect l="l" t="t" r="r" b="b"/>
            <a:pathLst>
              <a:path w="5778062" h="5778062">
                <a:moveTo>
                  <a:pt x="0" y="0"/>
                </a:moveTo>
                <a:lnTo>
                  <a:pt x="5778062" y="0"/>
                </a:lnTo>
                <a:lnTo>
                  <a:pt x="5778062" y="5778062"/>
                </a:lnTo>
                <a:lnTo>
                  <a:pt x="0" y="5778062"/>
                </a:lnTo>
                <a:lnTo>
                  <a:pt x="0" y="0"/>
                </a:lnTo>
                <a:close/>
              </a:path>
            </a:pathLst>
          </a:custGeom>
          <a:blipFill>
            <a:blip r:embed="rId7"/>
            <a:stretch>
              <a:fillRect/>
            </a:stretch>
          </a:blipFill>
        </p:spPr>
      </p:sp>
      <p:sp>
        <p:nvSpPr>
          <p:cNvPr id="6" name="Freeform 6"/>
          <p:cNvSpPr/>
          <p:nvPr/>
        </p:nvSpPr>
        <p:spPr>
          <a:xfrm>
            <a:off x="12509938" y="-807567"/>
            <a:ext cx="5778062" cy="5778062"/>
          </a:xfrm>
          <a:custGeom>
            <a:avLst/>
            <a:gdLst/>
            <a:ahLst/>
            <a:cxnLst/>
            <a:rect l="l" t="t" r="r" b="b"/>
            <a:pathLst>
              <a:path w="5778062" h="5778062">
                <a:moveTo>
                  <a:pt x="0" y="0"/>
                </a:moveTo>
                <a:lnTo>
                  <a:pt x="5778062" y="0"/>
                </a:lnTo>
                <a:lnTo>
                  <a:pt x="5778062" y="5778063"/>
                </a:lnTo>
                <a:lnTo>
                  <a:pt x="0" y="5778063"/>
                </a:lnTo>
                <a:lnTo>
                  <a:pt x="0" y="0"/>
                </a:lnTo>
                <a:close/>
              </a:path>
            </a:pathLst>
          </a:custGeom>
          <a:blipFill>
            <a:blip r:embed="rId8"/>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14399107" y="-3332584"/>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624944" y="7804552"/>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041530" y="-3567695"/>
            <a:ext cx="5647289" cy="9983819"/>
            <a:chOff x="0" y="0"/>
            <a:chExt cx="7529719" cy="13311759"/>
          </a:xfrm>
        </p:grpSpPr>
        <p:pic>
          <p:nvPicPr>
            <p:cNvPr id="9" name="Picture 9"/>
            <p:cNvPicPr>
              <a:picLocks noChangeAspect="1"/>
            </p:cNvPicPr>
            <p:nvPr/>
          </p:nvPicPr>
          <p:blipFill>
            <a:blip r:embed="rId2"/>
            <a:srcRect r="24580"/>
            <a:stretch>
              <a:fillRect/>
            </a:stretch>
          </p:blipFill>
          <p:spPr>
            <a:xfrm>
              <a:off x="0" y="0"/>
              <a:ext cx="7529719" cy="13311759"/>
            </a:xfrm>
            <a:prstGeom prst="rect">
              <a:avLst/>
            </a:prstGeom>
          </p:spPr>
        </p:pic>
      </p:grpSp>
      <p:grpSp>
        <p:nvGrpSpPr>
          <p:cNvPr id="10" name="Group 10"/>
          <p:cNvGrpSpPr/>
          <p:nvPr/>
        </p:nvGrpSpPr>
        <p:grpSpPr>
          <a:xfrm>
            <a:off x="3605759" y="3095403"/>
            <a:ext cx="4241127" cy="7176230"/>
            <a:chOff x="0" y="0"/>
            <a:chExt cx="5654836" cy="9568307"/>
          </a:xfrm>
        </p:grpSpPr>
        <p:pic>
          <p:nvPicPr>
            <p:cNvPr id="11" name="Picture 11"/>
            <p:cNvPicPr>
              <a:picLocks noChangeAspect="1"/>
            </p:cNvPicPr>
            <p:nvPr/>
          </p:nvPicPr>
          <p:blipFill>
            <a:blip r:embed="rId3"/>
            <a:srcRect l="5675" r="5675"/>
            <a:stretch>
              <a:fillRect/>
            </a:stretch>
          </p:blipFill>
          <p:spPr>
            <a:xfrm>
              <a:off x="0" y="0"/>
              <a:ext cx="5654836" cy="9568307"/>
            </a:xfrm>
            <a:prstGeom prst="rect">
              <a:avLst/>
            </a:prstGeom>
          </p:spPr>
        </p:pic>
      </p:grpSp>
      <p:sp>
        <p:nvSpPr>
          <p:cNvPr id="12" name="AutoShape 12"/>
          <p:cNvSpPr/>
          <p:nvPr/>
        </p:nvSpPr>
        <p:spPr>
          <a:xfrm>
            <a:off x="8523787" y="5900757"/>
            <a:ext cx="872490" cy="0"/>
          </a:xfrm>
          <a:prstGeom prst="line">
            <a:avLst/>
          </a:prstGeom>
          <a:ln w="47625" cap="flat">
            <a:solidFill>
              <a:srgbClr val="B49567"/>
            </a:solidFill>
            <a:prstDash val="solid"/>
            <a:headEnd type="none" w="sm" len="sm"/>
            <a:tailEnd type="none" w="sm" len="sm"/>
          </a:ln>
        </p:spPr>
      </p:sp>
      <p:sp>
        <p:nvSpPr>
          <p:cNvPr id="13" name="AutoShape 13"/>
          <p:cNvSpPr/>
          <p:nvPr/>
        </p:nvSpPr>
        <p:spPr>
          <a:xfrm>
            <a:off x="8523787" y="6707331"/>
            <a:ext cx="872490" cy="0"/>
          </a:xfrm>
          <a:prstGeom prst="line">
            <a:avLst/>
          </a:prstGeom>
          <a:ln w="47625" cap="flat">
            <a:solidFill>
              <a:srgbClr val="B49567"/>
            </a:solidFill>
            <a:prstDash val="solid"/>
            <a:headEnd type="none" w="sm" len="sm"/>
            <a:tailEnd type="none" w="sm" len="sm"/>
          </a:ln>
        </p:spPr>
      </p:sp>
      <p:sp>
        <p:nvSpPr>
          <p:cNvPr id="14" name="TextBox 14"/>
          <p:cNvSpPr txBox="1"/>
          <p:nvPr/>
        </p:nvSpPr>
        <p:spPr>
          <a:xfrm>
            <a:off x="3956656" y="1669436"/>
            <a:ext cx="7780459" cy="697249"/>
          </a:xfrm>
          <a:prstGeom prst="rect">
            <a:avLst/>
          </a:prstGeom>
        </p:spPr>
        <p:txBody>
          <a:bodyPr lIns="0" tIns="0" rIns="0" bIns="0" rtlCol="0" anchor="t">
            <a:spAutoFit/>
          </a:bodyPr>
          <a:lstStyle/>
          <a:p>
            <a:pPr algn="l">
              <a:lnSpc>
                <a:spcPts val="5218"/>
              </a:lnSpc>
            </a:pPr>
            <a:r>
              <a:rPr lang="en-US" sz="5611">
                <a:solidFill>
                  <a:srgbClr val="B49567"/>
                </a:solidFill>
                <a:latin typeface="Nourd Semi-Bold"/>
                <a:ea typeface="Nourd Semi-Bold"/>
                <a:cs typeface="Nourd Semi-Bold"/>
                <a:sym typeface="Nourd Semi-Bold"/>
              </a:rPr>
              <a:t>Product Analysis</a:t>
            </a:r>
          </a:p>
        </p:txBody>
      </p:sp>
      <p:sp>
        <p:nvSpPr>
          <p:cNvPr id="15" name="TextBox 15"/>
          <p:cNvSpPr txBox="1"/>
          <p:nvPr/>
        </p:nvSpPr>
        <p:spPr>
          <a:xfrm>
            <a:off x="8280530" y="2757699"/>
            <a:ext cx="9314170" cy="2453513"/>
          </a:xfrm>
          <a:prstGeom prst="rect">
            <a:avLst/>
          </a:prstGeom>
        </p:spPr>
        <p:txBody>
          <a:bodyPr lIns="0" tIns="0" rIns="0" bIns="0" rtlCol="0" anchor="t">
            <a:spAutoFit/>
          </a:bodyPr>
          <a:lstStyle/>
          <a:p>
            <a:pPr algn="l">
              <a:lnSpc>
                <a:spcPts val="4816"/>
              </a:lnSpc>
            </a:pPr>
            <a:r>
              <a:rPr lang="en-US" sz="4300">
                <a:solidFill>
                  <a:srgbClr val="FFFFFF"/>
                </a:solidFill>
                <a:latin typeface="Nourd Semi-Bold"/>
                <a:ea typeface="Nourd Semi-Bold"/>
                <a:cs typeface="Nourd Semi-Bold"/>
                <a:sym typeface="Nourd Semi-Bold"/>
              </a:rPr>
              <a:t>The product analysis identified top-selling products and analyzed product categories:</a:t>
            </a:r>
          </a:p>
          <a:p>
            <a:pPr algn="l">
              <a:lnSpc>
                <a:spcPts val="4816"/>
              </a:lnSpc>
            </a:pPr>
            <a:endParaRPr lang="en-US" sz="4300">
              <a:solidFill>
                <a:srgbClr val="FFFFFF"/>
              </a:solidFill>
              <a:latin typeface="Nourd Semi-Bold"/>
              <a:ea typeface="Nourd Semi-Bold"/>
              <a:cs typeface="Nourd Semi-Bold"/>
              <a:sym typeface="Nourd Semi-Bold"/>
            </a:endParaRPr>
          </a:p>
        </p:txBody>
      </p:sp>
      <p:sp>
        <p:nvSpPr>
          <p:cNvPr id="16" name="AutoShape 16"/>
          <p:cNvSpPr/>
          <p:nvPr/>
        </p:nvSpPr>
        <p:spPr>
          <a:xfrm>
            <a:off x="7162133" y="1106972"/>
            <a:ext cx="7908257" cy="0"/>
          </a:xfrm>
          <a:prstGeom prst="line">
            <a:avLst/>
          </a:prstGeom>
          <a:ln w="47625" cap="flat">
            <a:solidFill>
              <a:srgbClr val="FFFFFF"/>
            </a:solidFill>
            <a:prstDash val="solid"/>
            <a:headEnd type="none" w="sm" len="sm"/>
            <a:tailEnd type="arrow" w="med" len="sm"/>
          </a:ln>
        </p:spPr>
      </p:sp>
      <p:sp>
        <p:nvSpPr>
          <p:cNvPr id="17" name="Freeform 17"/>
          <p:cNvSpPr/>
          <p:nvPr/>
        </p:nvSpPr>
        <p:spPr>
          <a:xfrm>
            <a:off x="15513364" y="423941"/>
            <a:ext cx="1461312" cy="1461312"/>
          </a:xfrm>
          <a:custGeom>
            <a:avLst/>
            <a:gdLst/>
            <a:ahLst/>
            <a:cxnLst/>
            <a:rect l="l" t="t" r="r" b="b"/>
            <a:pathLst>
              <a:path w="1461312" h="1461312">
                <a:moveTo>
                  <a:pt x="0" y="0"/>
                </a:moveTo>
                <a:lnTo>
                  <a:pt x="1461312" y="0"/>
                </a:lnTo>
                <a:lnTo>
                  <a:pt x="1461312" y="1461312"/>
                </a:lnTo>
                <a:lnTo>
                  <a:pt x="0" y="146131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8" name="TextBox 18"/>
          <p:cNvSpPr txBox="1"/>
          <p:nvPr/>
        </p:nvSpPr>
        <p:spPr>
          <a:xfrm>
            <a:off x="9396277" y="5521982"/>
            <a:ext cx="7569591" cy="564513"/>
          </a:xfrm>
          <a:prstGeom prst="rect">
            <a:avLst/>
          </a:prstGeom>
        </p:spPr>
        <p:txBody>
          <a:bodyPr lIns="0" tIns="0" rIns="0" bIns="0" rtlCol="0" anchor="t">
            <a:spAutoFit/>
          </a:bodyPr>
          <a:lstStyle/>
          <a:p>
            <a:pPr algn="ctr">
              <a:lnSpc>
                <a:spcPts val="4576"/>
              </a:lnSpc>
            </a:pPr>
            <a:r>
              <a:rPr lang="en-US" sz="3269">
                <a:solidFill>
                  <a:srgbClr val="FFFFFF"/>
                </a:solidFill>
                <a:latin typeface="Canva Sans Bold"/>
                <a:ea typeface="Canva Sans Bold"/>
                <a:cs typeface="Canva Sans Bold"/>
                <a:sym typeface="Canva Sans Bold"/>
              </a:rPr>
              <a:t> Top-selling products were identified.</a:t>
            </a:r>
          </a:p>
        </p:txBody>
      </p:sp>
      <p:sp>
        <p:nvSpPr>
          <p:cNvPr id="19" name="TextBox 19"/>
          <p:cNvSpPr txBox="1"/>
          <p:nvPr/>
        </p:nvSpPr>
        <p:spPr>
          <a:xfrm>
            <a:off x="9499886" y="6349450"/>
            <a:ext cx="9626991" cy="1726711"/>
          </a:xfrm>
          <a:prstGeom prst="rect">
            <a:avLst/>
          </a:prstGeom>
        </p:spPr>
        <p:txBody>
          <a:bodyPr lIns="0" tIns="0" rIns="0" bIns="0" rtlCol="0" anchor="t">
            <a:spAutoFit/>
          </a:bodyPr>
          <a:lstStyle/>
          <a:p>
            <a:pPr algn="l">
              <a:lnSpc>
                <a:spcPts val="4576"/>
              </a:lnSpc>
            </a:pPr>
            <a:r>
              <a:rPr lang="en-US" sz="3269">
                <a:solidFill>
                  <a:srgbClr val="FFFFFF"/>
                </a:solidFill>
                <a:latin typeface="Canva Sans Bold"/>
                <a:ea typeface="Canva Sans Bold"/>
                <a:cs typeface="Canva Sans Bold"/>
                <a:sym typeface="Canva Sans Bold"/>
              </a:rPr>
              <a:t>Analysis of product categories and types helped understand customer preferences.</a:t>
            </a:r>
          </a:p>
          <a:p>
            <a:pPr algn="ctr">
              <a:lnSpc>
                <a:spcPts val="4576"/>
              </a:lnSpc>
            </a:pPr>
            <a:endParaRPr lang="en-US" sz="3269">
              <a:solidFill>
                <a:srgbClr val="FFFFFF"/>
              </a:solidFill>
              <a:latin typeface="Canva Sans Bold"/>
              <a:ea typeface="Canva Sans Bold"/>
              <a:cs typeface="Canva Sans Bold"/>
              <a:sym typeface="Canva Sans 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sp>
        <p:nvSpPr>
          <p:cNvPr id="2" name="Freeform 2"/>
          <p:cNvSpPr/>
          <p:nvPr/>
        </p:nvSpPr>
        <p:spPr>
          <a:xfrm>
            <a:off x="513862" y="1527748"/>
            <a:ext cx="9659346" cy="7231504"/>
          </a:xfrm>
          <a:custGeom>
            <a:avLst/>
            <a:gdLst/>
            <a:ahLst/>
            <a:cxnLst/>
            <a:rect l="l" t="t" r="r" b="b"/>
            <a:pathLst>
              <a:path w="9659346" h="7231504">
                <a:moveTo>
                  <a:pt x="0" y="0"/>
                </a:moveTo>
                <a:lnTo>
                  <a:pt x="9659347" y="0"/>
                </a:lnTo>
                <a:lnTo>
                  <a:pt x="9659347" y="7231504"/>
                </a:lnTo>
                <a:lnTo>
                  <a:pt x="0" y="7231504"/>
                </a:lnTo>
                <a:lnTo>
                  <a:pt x="0" y="0"/>
                </a:lnTo>
                <a:close/>
              </a:path>
            </a:pathLst>
          </a:custGeom>
          <a:blipFill>
            <a:blip r:embed="rId2"/>
            <a:stretch>
              <a:fillRect/>
            </a:stretch>
          </a:blipFill>
        </p:spPr>
      </p:sp>
      <p:sp>
        <p:nvSpPr>
          <p:cNvPr id="3" name="Freeform 3"/>
          <p:cNvSpPr/>
          <p:nvPr/>
        </p:nvSpPr>
        <p:spPr>
          <a:xfrm>
            <a:off x="10997777" y="-4169829"/>
            <a:ext cx="7290223" cy="7279764"/>
          </a:xfrm>
          <a:custGeom>
            <a:avLst/>
            <a:gdLst/>
            <a:ahLst/>
            <a:cxnLst/>
            <a:rect l="l" t="t" r="r" b="b"/>
            <a:pathLst>
              <a:path w="7290223" h="7279764">
                <a:moveTo>
                  <a:pt x="0" y="0"/>
                </a:moveTo>
                <a:lnTo>
                  <a:pt x="7290223" y="0"/>
                </a:lnTo>
                <a:lnTo>
                  <a:pt x="7290223" y="7279763"/>
                </a:lnTo>
                <a:lnTo>
                  <a:pt x="0" y="7279763"/>
                </a:lnTo>
                <a:lnTo>
                  <a:pt x="0" y="0"/>
                </a:lnTo>
                <a:close/>
              </a:path>
            </a:pathLst>
          </a:custGeom>
          <a:blipFill>
            <a:blip r:embed="rId3"/>
            <a:stretch>
              <a:fillRect/>
            </a:stretch>
          </a:blipFill>
        </p:spPr>
      </p:sp>
      <p:sp>
        <p:nvSpPr>
          <p:cNvPr id="4" name="Freeform 4"/>
          <p:cNvSpPr/>
          <p:nvPr/>
        </p:nvSpPr>
        <p:spPr>
          <a:xfrm>
            <a:off x="10997777" y="3109934"/>
            <a:ext cx="7290223" cy="7177066"/>
          </a:xfrm>
          <a:custGeom>
            <a:avLst/>
            <a:gdLst/>
            <a:ahLst/>
            <a:cxnLst/>
            <a:rect l="l" t="t" r="r" b="b"/>
            <a:pathLst>
              <a:path w="7290223" h="7177066">
                <a:moveTo>
                  <a:pt x="0" y="0"/>
                </a:moveTo>
                <a:lnTo>
                  <a:pt x="7290223" y="0"/>
                </a:lnTo>
                <a:lnTo>
                  <a:pt x="7290223" y="7177066"/>
                </a:lnTo>
                <a:lnTo>
                  <a:pt x="0" y="7177066"/>
                </a:lnTo>
                <a:lnTo>
                  <a:pt x="0" y="0"/>
                </a:lnTo>
                <a:close/>
              </a:path>
            </a:pathLst>
          </a:custGeom>
          <a:blipFill>
            <a:blip r:embed="rId4"/>
            <a:stretch>
              <a:fillRect l="-940" r="-940" b="-3486"/>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5667533" y="3489309"/>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559699" y="-2985961"/>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0364735" y="8527644"/>
            <a:ext cx="1461312" cy="1461312"/>
          </a:xfrm>
          <a:custGeom>
            <a:avLst/>
            <a:gdLst/>
            <a:ahLst/>
            <a:cxnLst/>
            <a:rect l="l" t="t" r="r" b="b"/>
            <a:pathLst>
              <a:path w="1461312" h="1461312">
                <a:moveTo>
                  <a:pt x="0" y="0"/>
                </a:moveTo>
                <a:lnTo>
                  <a:pt x="1461312" y="0"/>
                </a:lnTo>
                <a:lnTo>
                  <a:pt x="1461312" y="1461312"/>
                </a:lnTo>
                <a:lnTo>
                  <a:pt x="0" y="1461312"/>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9" name="AutoShape 9"/>
          <p:cNvSpPr/>
          <p:nvPr/>
        </p:nvSpPr>
        <p:spPr>
          <a:xfrm>
            <a:off x="156210" y="3732888"/>
            <a:ext cx="872490" cy="0"/>
          </a:xfrm>
          <a:prstGeom prst="line">
            <a:avLst/>
          </a:prstGeom>
          <a:ln w="47625" cap="flat">
            <a:solidFill>
              <a:srgbClr val="B49567"/>
            </a:solidFill>
            <a:prstDash val="solid"/>
            <a:headEnd type="none" w="sm" len="sm"/>
            <a:tailEnd type="none" w="sm" len="sm"/>
          </a:ln>
        </p:spPr>
      </p:sp>
      <p:sp>
        <p:nvSpPr>
          <p:cNvPr id="10" name="AutoShape 10"/>
          <p:cNvSpPr/>
          <p:nvPr/>
        </p:nvSpPr>
        <p:spPr>
          <a:xfrm>
            <a:off x="3502626" y="1004888"/>
            <a:ext cx="8664051" cy="0"/>
          </a:xfrm>
          <a:prstGeom prst="line">
            <a:avLst/>
          </a:prstGeom>
          <a:ln w="47625" cap="flat">
            <a:solidFill>
              <a:srgbClr val="FFFFFF"/>
            </a:solidFill>
            <a:prstDash val="solid"/>
            <a:headEnd type="arrow" w="med" len="sm"/>
            <a:tailEnd type="none" w="sm" len="sm"/>
          </a:ln>
        </p:spPr>
      </p:sp>
      <p:sp>
        <p:nvSpPr>
          <p:cNvPr id="11" name="Freeform 11"/>
          <p:cNvSpPr/>
          <p:nvPr/>
        </p:nvSpPr>
        <p:spPr>
          <a:xfrm>
            <a:off x="724781" y="445764"/>
            <a:ext cx="1461312" cy="1461312"/>
          </a:xfrm>
          <a:custGeom>
            <a:avLst/>
            <a:gdLst/>
            <a:ahLst/>
            <a:cxnLst/>
            <a:rect l="l" t="t" r="r" b="b"/>
            <a:pathLst>
              <a:path w="1461312" h="1461312">
                <a:moveTo>
                  <a:pt x="0" y="0"/>
                </a:moveTo>
                <a:lnTo>
                  <a:pt x="1461311" y="0"/>
                </a:lnTo>
                <a:lnTo>
                  <a:pt x="1461311" y="1461311"/>
                </a:lnTo>
                <a:lnTo>
                  <a:pt x="0" y="146131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2" name="Freeform 12"/>
          <p:cNvSpPr/>
          <p:nvPr/>
        </p:nvSpPr>
        <p:spPr>
          <a:xfrm>
            <a:off x="11826047" y="1771868"/>
            <a:ext cx="6121323" cy="7486432"/>
          </a:xfrm>
          <a:custGeom>
            <a:avLst/>
            <a:gdLst/>
            <a:ahLst/>
            <a:cxnLst/>
            <a:rect l="l" t="t" r="r" b="b"/>
            <a:pathLst>
              <a:path w="6121323" h="7486432">
                <a:moveTo>
                  <a:pt x="0" y="0"/>
                </a:moveTo>
                <a:lnTo>
                  <a:pt x="6121322" y="0"/>
                </a:lnTo>
                <a:lnTo>
                  <a:pt x="6121322" y="7486432"/>
                </a:lnTo>
                <a:lnTo>
                  <a:pt x="0" y="7486432"/>
                </a:lnTo>
                <a:lnTo>
                  <a:pt x="0" y="0"/>
                </a:lnTo>
                <a:close/>
              </a:path>
            </a:pathLst>
          </a:custGeom>
          <a:blipFill>
            <a:blip r:embed="rId4"/>
            <a:stretch>
              <a:fillRect/>
            </a:stretch>
          </a:blipFill>
        </p:spPr>
      </p:sp>
      <p:sp>
        <p:nvSpPr>
          <p:cNvPr id="13" name="TextBox 13"/>
          <p:cNvSpPr txBox="1"/>
          <p:nvPr/>
        </p:nvSpPr>
        <p:spPr>
          <a:xfrm>
            <a:off x="2913411" y="1694369"/>
            <a:ext cx="9253266" cy="752204"/>
          </a:xfrm>
          <a:prstGeom prst="rect">
            <a:avLst/>
          </a:prstGeom>
        </p:spPr>
        <p:txBody>
          <a:bodyPr lIns="0" tIns="0" rIns="0" bIns="0" rtlCol="0" anchor="t">
            <a:spAutoFit/>
          </a:bodyPr>
          <a:lstStyle/>
          <a:p>
            <a:pPr algn="l">
              <a:lnSpc>
                <a:spcPts val="5836"/>
              </a:lnSpc>
            </a:pPr>
            <a:r>
              <a:rPr lang="en-US" sz="5611">
                <a:solidFill>
                  <a:srgbClr val="B49567"/>
                </a:solidFill>
                <a:latin typeface="Nourd Semi-Bold"/>
                <a:ea typeface="Nourd Semi-Bold"/>
                <a:cs typeface="Nourd Semi-Bold"/>
                <a:sym typeface="Nourd Semi-Bold"/>
              </a:rPr>
              <a:t>Conclusion </a:t>
            </a:r>
          </a:p>
        </p:txBody>
      </p:sp>
      <p:sp>
        <p:nvSpPr>
          <p:cNvPr id="14" name="TextBox 14"/>
          <p:cNvSpPr txBox="1"/>
          <p:nvPr/>
        </p:nvSpPr>
        <p:spPr>
          <a:xfrm>
            <a:off x="1028700" y="3479784"/>
            <a:ext cx="10940222" cy="5272659"/>
          </a:xfrm>
          <a:prstGeom prst="rect">
            <a:avLst/>
          </a:prstGeom>
        </p:spPr>
        <p:txBody>
          <a:bodyPr lIns="0" tIns="0" rIns="0" bIns="0" rtlCol="0" anchor="t">
            <a:spAutoFit/>
          </a:bodyPr>
          <a:lstStyle/>
          <a:p>
            <a:pPr algn="l">
              <a:lnSpc>
                <a:spcPts val="3886"/>
              </a:lnSpc>
            </a:pPr>
            <a:r>
              <a:rPr lang="en-US" sz="3109">
                <a:solidFill>
                  <a:srgbClr val="FFFFFF"/>
                </a:solidFill>
                <a:latin typeface="Nourd Semi-Bold"/>
                <a:ea typeface="Nourd Semi-Bold"/>
                <a:cs typeface="Nourd Semi-Bold"/>
                <a:sym typeface="Nourd Semi-Bold"/>
              </a:rPr>
              <a:t> Key findings from the analysis include:</a:t>
            </a:r>
          </a:p>
          <a:p>
            <a:pPr algn="l">
              <a:lnSpc>
                <a:spcPts val="3886"/>
              </a:lnSpc>
            </a:pPr>
            <a:endParaRPr lang="en-US" sz="3109">
              <a:solidFill>
                <a:srgbClr val="FFFFFF"/>
              </a:solidFill>
              <a:latin typeface="Nourd Semi-Bold"/>
              <a:ea typeface="Nourd Semi-Bold"/>
              <a:cs typeface="Nourd Semi-Bold"/>
              <a:sym typeface="Nourd Semi-Bold"/>
            </a:endParaRPr>
          </a:p>
          <a:p>
            <a:pPr algn="just">
              <a:lnSpc>
                <a:spcPts val="3886"/>
              </a:lnSpc>
            </a:pPr>
            <a:r>
              <a:rPr lang="en-US" sz="3109">
                <a:solidFill>
                  <a:srgbClr val="FFFFFF"/>
                </a:solidFill>
                <a:latin typeface="Nourd Semi-Bold"/>
                <a:ea typeface="Nourd Semi-Bold"/>
                <a:cs typeface="Nourd Semi-Bold"/>
                <a:sym typeface="Nourd Semi-Bold"/>
              </a:rPr>
              <a:t> - Sales peak during morning hours and are </a:t>
            </a:r>
          </a:p>
          <a:p>
            <a:pPr algn="just">
              <a:lnSpc>
                <a:spcPts val="3886"/>
              </a:lnSpc>
            </a:pPr>
            <a:r>
              <a:rPr lang="en-US" sz="3109">
                <a:solidFill>
                  <a:srgbClr val="FFFFFF"/>
                </a:solidFill>
                <a:latin typeface="Nourd Semi-Bold"/>
                <a:ea typeface="Nourd Semi-Bold"/>
                <a:cs typeface="Nourd Semi-Bold"/>
                <a:sym typeface="Nourd Semi-Bold"/>
              </a:rPr>
              <a:t>consistent throughout the week.</a:t>
            </a:r>
          </a:p>
          <a:p>
            <a:pPr algn="just">
              <a:lnSpc>
                <a:spcPts val="3886"/>
              </a:lnSpc>
            </a:pPr>
            <a:endParaRPr lang="en-US" sz="3109">
              <a:solidFill>
                <a:srgbClr val="FFFFFF"/>
              </a:solidFill>
              <a:latin typeface="Nourd Semi-Bold"/>
              <a:ea typeface="Nourd Semi-Bold"/>
              <a:cs typeface="Nourd Semi-Bold"/>
              <a:sym typeface="Nourd Semi-Bold"/>
            </a:endParaRPr>
          </a:p>
          <a:p>
            <a:pPr algn="l">
              <a:lnSpc>
                <a:spcPts val="3886"/>
              </a:lnSpc>
            </a:pPr>
            <a:r>
              <a:rPr lang="en-US" sz="3109">
                <a:solidFill>
                  <a:srgbClr val="FFFFFF"/>
                </a:solidFill>
                <a:latin typeface="Nourd Semi-Bold"/>
                <a:ea typeface="Nourd Semi-Bold"/>
                <a:cs typeface="Nourd Semi-Bold"/>
                <a:sym typeface="Nourd Semi-Bold"/>
              </a:rPr>
              <a:t> - Store performance varies significantly, with some stores outperforming others.</a:t>
            </a:r>
          </a:p>
          <a:p>
            <a:pPr algn="l">
              <a:lnSpc>
                <a:spcPts val="3886"/>
              </a:lnSpc>
            </a:pPr>
            <a:endParaRPr lang="en-US" sz="3109">
              <a:solidFill>
                <a:srgbClr val="FFFFFF"/>
              </a:solidFill>
              <a:latin typeface="Nourd Semi-Bold"/>
              <a:ea typeface="Nourd Semi-Bold"/>
              <a:cs typeface="Nourd Semi-Bold"/>
              <a:sym typeface="Nourd Semi-Bold"/>
            </a:endParaRPr>
          </a:p>
          <a:p>
            <a:pPr algn="l">
              <a:lnSpc>
                <a:spcPts val="3886"/>
              </a:lnSpc>
            </a:pPr>
            <a:r>
              <a:rPr lang="en-US" sz="3109">
                <a:solidFill>
                  <a:srgbClr val="FFFFFF"/>
                </a:solidFill>
                <a:latin typeface="Nourd Semi-Bold"/>
                <a:ea typeface="Nourd Semi-Bold"/>
                <a:cs typeface="Nourd Semi-Bold"/>
                <a:sym typeface="Nourd Semi-Bold"/>
              </a:rPr>
              <a:t> - Top-selling products and categories were identified, providing insights into customer preferences.</a:t>
            </a:r>
          </a:p>
          <a:p>
            <a:pPr algn="l">
              <a:lnSpc>
                <a:spcPts val="2891"/>
              </a:lnSpc>
            </a:pPr>
            <a:endParaRPr lang="en-US" sz="3109">
              <a:solidFill>
                <a:srgbClr val="FFFFFF"/>
              </a:solidFill>
              <a:latin typeface="Nourd Semi-Bold"/>
              <a:ea typeface="Nourd Semi-Bold"/>
              <a:cs typeface="Nourd Semi-Bold"/>
              <a:sym typeface="Nourd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5667533" y="3489309"/>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559699" y="-2985961"/>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5634607" y="8260160"/>
            <a:ext cx="1461312" cy="1461312"/>
          </a:xfrm>
          <a:custGeom>
            <a:avLst/>
            <a:gdLst/>
            <a:ahLst/>
            <a:cxnLst/>
            <a:rect l="l" t="t" r="r" b="b"/>
            <a:pathLst>
              <a:path w="1461312" h="1461312">
                <a:moveTo>
                  <a:pt x="0" y="0"/>
                </a:moveTo>
                <a:lnTo>
                  <a:pt x="1461312" y="0"/>
                </a:lnTo>
                <a:lnTo>
                  <a:pt x="1461312" y="1461312"/>
                </a:lnTo>
                <a:lnTo>
                  <a:pt x="0" y="1461312"/>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9" name="AutoShape 9"/>
          <p:cNvSpPr/>
          <p:nvPr/>
        </p:nvSpPr>
        <p:spPr>
          <a:xfrm>
            <a:off x="502480" y="3877669"/>
            <a:ext cx="872490" cy="0"/>
          </a:xfrm>
          <a:prstGeom prst="line">
            <a:avLst/>
          </a:prstGeom>
          <a:ln w="47625" cap="flat">
            <a:solidFill>
              <a:srgbClr val="B49567"/>
            </a:solidFill>
            <a:prstDash val="solid"/>
            <a:headEnd type="none" w="sm" len="sm"/>
            <a:tailEnd type="none" w="sm" len="sm"/>
          </a:ln>
        </p:spPr>
      </p:sp>
      <p:sp>
        <p:nvSpPr>
          <p:cNvPr id="10" name="AutoShape 10"/>
          <p:cNvSpPr/>
          <p:nvPr/>
        </p:nvSpPr>
        <p:spPr>
          <a:xfrm>
            <a:off x="3502626" y="1004888"/>
            <a:ext cx="8664051" cy="0"/>
          </a:xfrm>
          <a:prstGeom prst="line">
            <a:avLst/>
          </a:prstGeom>
          <a:ln w="47625" cap="flat">
            <a:solidFill>
              <a:srgbClr val="FFFFFF"/>
            </a:solidFill>
            <a:prstDash val="solid"/>
            <a:headEnd type="arrow" w="med" len="sm"/>
            <a:tailEnd type="none" w="sm" len="sm"/>
          </a:ln>
        </p:spPr>
      </p:sp>
      <p:sp>
        <p:nvSpPr>
          <p:cNvPr id="11" name="Freeform 11"/>
          <p:cNvSpPr/>
          <p:nvPr/>
        </p:nvSpPr>
        <p:spPr>
          <a:xfrm>
            <a:off x="724781" y="445764"/>
            <a:ext cx="1461312" cy="1461312"/>
          </a:xfrm>
          <a:custGeom>
            <a:avLst/>
            <a:gdLst/>
            <a:ahLst/>
            <a:cxnLst/>
            <a:rect l="l" t="t" r="r" b="b"/>
            <a:pathLst>
              <a:path w="1461312" h="1461312">
                <a:moveTo>
                  <a:pt x="0" y="0"/>
                </a:moveTo>
                <a:lnTo>
                  <a:pt x="1461311" y="0"/>
                </a:lnTo>
                <a:lnTo>
                  <a:pt x="1461311" y="1461311"/>
                </a:lnTo>
                <a:lnTo>
                  <a:pt x="0" y="146131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2" name="Freeform 12"/>
          <p:cNvSpPr/>
          <p:nvPr/>
        </p:nvSpPr>
        <p:spPr>
          <a:xfrm>
            <a:off x="12166677" y="2199620"/>
            <a:ext cx="5249351" cy="7351225"/>
          </a:xfrm>
          <a:custGeom>
            <a:avLst/>
            <a:gdLst/>
            <a:ahLst/>
            <a:cxnLst/>
            <a:rect l="l" t="t" r="r" b="b"/>
            <a:pathLst>
              <a:path w="5249351" h="7351225">
                <a:moveTo>
                  <a:pt x="0" y="0"/>
                </a:moveTo>
                <a:lnTo>
                  <a:pt x="5249351" y="0"/>
                </a:lnTo>
                <a:lnTo>
                  <a:pt x="5249351" y="7351225"/>
                </a:lnTo>
                <a:lnTo>
                  <a:pt x="0" y="7351225"/>
                </a:lnTo>
                <a:lnTo>
                  <a:pt x="0" y="0"/>
                </a:lnTo>
                <a:close/>
              </a:path>
            </a:pathLst>
          </a:custGeom>
          <a:blipFill>
            <a:blip r:embed="rId4"/>
            <a:stretch>
              <a:fillRect/>
            </a:stretch>
          </a:blipFill>
        </p:spPr>
      </p:sp>
      <p:sp>
        <p:nvSpPr>
          <p:cNvPr id="13" name="TextBox 13"/>
          <p:cNvSpPr txBox="1"/>
          <p:nvPr/>
        </p:nvSpPr>
        <p:spPr>
          <a:xfrm>
            <a:off x="2186092" y="2232903"/>
            <a:ext cx="9253266" cy="752204"/>
          </a:xfrm>
          <a:prstGeom prst="rect">
            <a:avLst/>
          </a:prstGeom>
        </p:spPr>
        <p:txBody>
          <a:bodyPr lIns="0" tIns="0" rIns="0" bIns="0" rtlCol="0" anchor="t">
            <a:spAutoFit/>
          </a:bodyPr>
          <a:lstStyle/>
          <a:p>
            <a:pPr algn="l">
              <a:lnSpc>
                <a:spcPts val="5836"/>
              </a:lnSpc>
            </a:pPr>
            <a:r>
              <a:rPr lang="en-US" sz="5611">
                <a:solidFill>
                  <a:srgbClr val="B49567"/>
                </a:solidFill>
                <a:latin typeface="Nourd Semi-Bold"/>
                <a:ea typeface="Nourd Semi-Bold"/>
                <a:cs typeface="Nourd Semi-Bold"/>
                <a:sym typeface="Nourd Semi-Bold"/>
              </a:rPr>
              <a:t> Recommendations</a:t>
            </a:r>
          </a:p>
        </p:txBody>
      </p:sp>
      <p:sp>
        <p:nvSpPr>
          <p:cNvPr id="14" name="TextBox 14"/>
          <p:cNvSpPr txBox="1"/>
          <p:nvPr/>
        </p:nvSpPr>
        <p:spPr>
          <a:xfrm>
            <a:off x="1374970" y="3530059"/>
            <a:ext cx="11441897" cy="3989853"/>
          </a:xfrm>
          <a:prstGeom prst="rect">
            <a:avLst/>
          </a:prstGeom>
        </p:spPr>
        <p:txBody>
          <a:bodyPr lIns="0" tIns="0" rIns="0" bIns="0" rtlCol="0" anchor="t">
            <a:spAutoFit/>
          </a:bodyPr>
          <a:lstStyle/>
          <a:p>
            <a:pPr algn="l">
              <a:lnSpc>
                <a:spcPts val="4064"/>
              </a:lnSpc>
            </a:pPr>
            <a:r>
              <a:rPr lang="en-US" sz="3251">
                <a:solidFill>
                  <a:srgbClr val="FFFFFF"/>
                </a:solidFill>
                <a:latin typeface="Nourd Semi-Bold"/>
                <a:ea typeface="Nourd Semi-Bold"/>
                <a:cs typeface="Nourd Semi-Bold"/>
                <a:sym typeface="Nourd Semi-Bold"/>
              </a:rPr>
              <a:t> Recommendations based on insights:</a:t>
            </a:r>
          </a:p>
          <a:p>
            <a:pPr algn="l">
              <a:lnSpc>
                <a:spcPts val="4064"/>
              </a:lnSpc>
            </a:pPr>
            <a:r>
              <a:rPr lang="en-US" sz="3251">
                <a:solidFill>
                  <a:srgbClr val="FFFFFF"/>
                </a:solidFill>
                <a:latin typeface="Nourd Semi-Bold"/>
                <a:ea typeface="Nourd Semi-Bold"/>
                <a:cs typeface="Nourd Semi-Bold"/>
                <a:sym typeface="Nourd Semi-Bold"/>
              </a:rPr>
              <a:t> - Focus marketing efforts on peak sales hours.</a:t>
            </a:r>
          </a:p>
          <a:p>
            <a:pPr algn="l">
              <a:lnSpc>
                <a:spcPts val="4064"/>
              </a:lnSpc>
            </a:pPr>
            <a:r>
              <a:rPr lang="en-US" sz="3251">
                <a:solidFill>
                  <a:srgbClr val="FFFFFF"/>
                </a:solidFill>
                <a:latin typeface="Nourd Semi-Bold"/>
                <a:ea typeface="Nourd Semi-Bold"/>
                <a:cs typeface="Nourd Semi-Bold"/>
                <a:sym typeface="Nourd Semi-Bold"/>
              </a:rPr>
              <a:t> - Investigate factors contributing to lower sales on Saturdays.</a:t>
            </a:r>
          </a:p>
          <a:p>
            <a:pPr algn="l">
              <a:lnSpc>
                <a:spcPts val="4064"/>
              </a:lnSpc>
            </a:pPr>
            <a:r>
              <a:rPr lang="en-US" sz="3251">
                <a:solidFill>
                  <a:srgbClr val="FFFFFF"/>
                </a:solidFill>
                <a:latin typeface="Nourd Semi-Bold"/>
                <a:ea typeface="Nourd Semi-Bold"/>
                <a:cs typeface="Nourd Semi-Bold"/>
                <a:sym typeface="Nourd Semi-Bold"/>
              </a:rPr>
              <a:t> - Adjust inventory for top-selling products.</a:t>
            </a:r>
          </a:p>
          <a:p>
            <a:pPr algn="l">
              <a:lnSpc>
                <a:spcPts val="4064"/>
              </a:lnSpc>
            </a:pPr>
            <a:r>
              <a:rPr lang="en-US" sz="3251">
                <a:solidFill>
                  <a:srgbClr val="FFFFFF"/>
                </a:solidFill>
                <a:latin typeface="Nourd Semi-Bold"/>
                <a:ea typeface="Nourd Semi-Bold"/>
                <a:cs typeface="Nourd Semi-Bold"/>
                <a:sym typeface="Nourd Semi-Bold"/>
              </a:rPr>
              <a:t> - Explore promotional opportunities during </a:t>
            </a:r>
          </a:p>
          <a:p>
            <a:pPr algn="l">
              <a:lnSpc>
                <a:spcPts val="4064"/>
              </a:lnSpc>
            </a:pPr>
            <a:r>
              <a:rPr lang="en-US" sz="3251">
                <a:solidFill>
                  <a:srgbClr val="FFFFFF"/>
                </a:solidFill>
                <a:latin typeface="Nourd Semi-Bold"/>
                <a:ea typeface="Nourd Semi-Bold"/>
                <a:cs typeface="Nourd Semi-Bold"/>
                <a:sym typeface="Nourd Semi-Bold"/>
              </a:rPr>
              <a:t>identified peak times.</a:t>
            </a:r>
          </a:p>
          <a:p>
            <a:pPr algn="l">
              <a:lnSpc>
                <a:spcPts val="3024"/>
              </a:lnSpc>
            </a:pPr>
            <a:endParaRPr lang="en-US" sz="3251">
              <a:solidFill>
                <a:srgbClr val="FFFFFF"/>
              </a:solidFill>
              <a:latin typeface="Nourd Semi-Bold"/>
              <a:ea typeface="Nourd Semi-Bold"/>
              <a:cs typeface="Nourd Semi-Bold"/>
              <a:sym typeface="Nourd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5554813" y="-3659263"/>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5413936" y="4403392"/>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1412753" y="1298528"/>
            <a:ext cx="6187703" cy="7689944"/>
            <a:chOff x="0" y="0"/>
            <a:chExt cx="5108702" cy="6348984"/>
          </a:xfrm>
        </p:grpSpPr>
        <p:sp>
          <p:nvSpPr>
            <p:cNvPr id="9" name="Freeform 9"/>
            <p:cNvSpPr/>
            <p:nvPr/>
          </p:nvSpPr>
          <p:spPr>
            <a:xfrm>
              <a:off x="0" y="0"/>
              <a:ext cx="5108702" cy="6348984"/>
            </a:xfrm>
            <a:custGeom>
              <a:avLst/>
              <a:gdLst/>
              <a:ahLst/>
              <a:cxnLst/>
              <a:rect l="l" t="t" r="r" b="b"/>
              <a:pathLst>
                <a:path w="5108702" h="6348984">
                  <a:moveTo>
                    <a:pt x="5108702" y="2554351"/>
                  </a:moveTo>
                  <a:lnTo>
                    <a:pt x="5108702" y="3794506"/>
                  </a:lnTo>
                  <a:cubicBezTo>
                    <a:pt x="5108702" y="5205222"/>
                    <a:pt x="3965067" y="6348857"/>
                    <a:pt x="2554351" y="6348857"/>
                  </a:cubicBezTo>
                  <a:lnTo>
                    <a:pt x="2554351" y="6348857"/>
                  </a:lnTo>
                  <a:cubicBezTo>
                    <a:pt x="1143635" y="6348984"/>
                    <a:pt x="0" y="5205349"/>
                    <a:pt x="0" y="3794506"/>
                  </a:cubicBezTo>
                  <a:lnTo>
                    <a:pt x="0" y="2554351"/>
                  </a:lnTo>
                  <a:cubicBezTo>
                    <a:pt x="0" y="1143635"/>
                    <a:pt x="1143635" y="0"/>
                    <a:pt x="2554351" y="0"/>
                  </a:cubicBezTo>
                  <a:lnTo>
                    <a:pt x="2554351" y="0"/>
                  </a:lnTo>
                  <a:cubicBezTo>
                    <a:pt x="3965067" y="0"/>
                    <a:pt x="5108702" y="1143635"/>
                    <a:pt x="5108702" y="2554351"/>
                  </a:cubicBezTo>
                  <a:close/>
                </a:path>
              </a:pathLst>
            </a:custGeom>
            <a:blipFill>
              <a:blip r:embed="rId2"/>
              <a:stretch>
                <a:fillRect t="-10274" b="-10274"/>
              </a:stretch>
            </a:blipFill>
          </p:spPr>
        </p:sp>
      </p:grpSp>
      <p:sp>
        <p:nvSpPr>
          <p:cNvPr id="10" name="TextBox 10"/>
          <p:cNvSpPr txBox="1"/>
          <p:nvPr/>
        </p:nvSpPr>
        <p:spPr>
          <a:xfrm>
            <a:off x="8217131" y="3530129"/>
            <a:ext cx="8658116" cy="1758442"/>
          </a:xfrm>
          <a:prstGeom prst="rect">
            <a:avLst/>
          </a:prstGeom>
        </p:spPr>
        <p:txBody>
          <a:bodyPr lIns="0" tIns="0" rIns="0" bIns="0" rtlCol="0" anchor="t">
            <a:spAutoFit/>
          </a:bodyPr>
          <a:lstStyle/>
          <a:p>
            <a:pPr algn="l">
              <a:lnSpc>
                <a:spcPts val="6734"/>
              </a:lnSpc>
            </a:pPr>
            <a:r>
              <a:rPr lang="en-US" sz="7400">
                <a:solidFill>
                  <a:srgbClr val="FFFFFF"/>
                </a:solidFill>
                <a:latin typeface="Nourd Semi-Bold"/>
                <a:ea typeface="Nourd Semi-Bold"/>
                <a:cs typeface="Nourd Semi-Bold"/>
                <a:sym typeface="Nourd Semi-Bold"/>
              </a:rPr>
              <a:t>End of Presentation</a:t>
            </a:r>
          </a:p>
        </p:txBody>
      </p:sp>
      <p:sp>
        <p:nvSpPr>
          <p:cNvPr id="11" name="TextBox 11"/>
          <p:cNvSpPr txBox="1"/>
          <p:nvPr/>
        </p:nvSpPr>
        <p:spPr>
          <a:xfrm>
            <a:off x="8217131" y="5353050"/>
            <a:ext cx="6430930" cy="911145"/>
          </a:xfrm>
          <a:prstGeom prst="rect">
            <a:avLst/>
          </a:prstGeom>
        </p:spPr>
        <p:txBody>
          <a:bodyPr lIns="0" tIns="0" rIns="0" bIns="0" rtlCol="0" anchor="t">
            <a:spAutoFit/>
          </a:bodyPr>
          <a:lstStyle/>
          <a:p>
            <a:pPr algn="l">
              <a:lnSpc>
                <a:spcPts val="6744"/>
              </a:lnSpc>
            </a:pPr>
            <a:r>
              <a:rPr lang="en-US" sz="7411">
                <a:solidFill>
                  <a:srgbClr val="B49567"/>
                </a:solidFill>
                <a:latin typeface="Nourd Semi-Bold"/>
                <a:ea typeface="Nourd Semi-Bold"/>
                <a:cs typeface="Nourd Semi-Bold"/>
                <a:sym typeface="Nourd Semi-Bold"/>
              </a:rPr>
              <a:t>Thank You</a:t>
            </a:r>
          </a:p>
        </p:txBody>
      </p:sp>
      <p:sp>
        <p:nvSpPr>
          <p:cNvPr id="12" name="AutoShape 12"/>
          <p:cNvSpPr/>
          <p:nvPr/>
        </p:nvSpPr>
        <p:spPr>
          <a:xfrm>
            <a:off x="13743781" y="5703848"/>
            <a:ext cx="2315077" cy="0"/>
          </a:xfrm>
          <a:prstGeom prst="line">
            <a:avLst/>
          </a:prstGeom>
          <a:ln w="47625" cap="flat">
            <a:solidFill>
              <a:srgbClr val="B49567"/>
            </a:solidFill>
            <a:prstDash val="solid"/>
            <a:headEnd type="none" w="sm" len="sm"/>
            <a:tailEnd type="none" w="sm" len="sm"/>
          </a:ln>
        </p:spPr>
      </p:sp>
      <p:grpSp>
        <p:nvGrpSpPr>
          <p:cNvPr id="13" name="Group 13"/>
          <p:cNvGrpSpPr/>
          <p:nvPr/>
        </p:nvGrpSpPr>
        <p:grpSpPr>
          <a:xfrm>
            <a:off x="7684864" y="6683295"/>
            <a:ext cx="1459136" cy="1459136"/>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49567"/>
            </a:solidFill>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8217131" y="6635670"/>
            <a:ext cx="4613417" cy="1462405"/>
          </a:xfrm>
          <a:prstGeom prst="rect">
            <a:avLst/>
          </a:prstGeom>
        </p:spPr>
        <p:txBody>
          <a:bodyPr lIns="0" tIns="0" rIns="0" bIns="0" rtlCol="0" anchor="t">
            <a:spAutoFit/>
          </a:bodyPr>
          <a:lstStyle/>
          <a:p>
            <a:pPr algn="l">
              <a:lnSpc>
                <a:spcPts val="3920"/>
              </a:lnSpc>
            </a:pPr>
            <a:r>
              <a:rPr lang="en-US" sz="2800">
                <a:solidFill>
                  <a:srgbClr val="FFFFFF"/>
                </a:solidFill>
                <a:latin typeface="Nourd Light"/>
                <a:ea typeface="Nourd Light"/>
                <a:cs typeface="Nourd Light"/>
                <a:sym typeface="Nourd Light"/>
              </a:rPr>
              <a:t>Dipanshu Gupta</a:t>
            </a:r>
          </a:p>
          <a:p>
            <a:pPr algn="l">
              <a:lnSpc>
                <a:spcPts val="3920"/>
              </a:lnSpc>
            </a:pPr>
            <a:r>
              <a:rPr lang="en-US" sz="2800">
                <a:solidFill>
                  <a:srgbClr val="FFFFFF"/>
                </a:solidFill>
                <a:latin typeface="Nourd Light"/>
                <a:ea typeface="Nourd Light"/>
                <a:cs typeface="Nourd Light"/>
                <a:sym typeface="Nourd Light"/>
              </a:rPr>
              <a:t>Coffee Shop</a:t>
            </a:r>
          </a:p>
          <a:p>
            <a:pPr algn="l">
              <a:lnSpc>
                <a:spcPts val="3920"/>
              </a:lnSpc>
            </a:pPr>
            <a:r>
              <a:rPr lang="en-US" sz="2800">
                <a:solidFill>
                  <a:srgbClr val="FFFFFF"/>
                </a:solidFill>
                <a:latin typeface="Nourd Light"/>
                <a:ea typeface="Nourd Light"/>
                <a:cs typeface="Nourd Light"/>
                <a:sym typeface="Nourd Light"/>
              </a:rPr>
              <a:t>New York City</a:t>
            </a:r>
          </a:p>
        </p:txBody>
      </p:sp>
      <p:sp>
        <p:nvSpPr>
          <p:cNvPr id="17" name="TextBox 17"/>
          <p:cNvSpPr txBox="1"/>
          <p:nvPr/>
        </p:nvSpPr>
        <p:spPr>
          <a:xfrm>
            <a:off x="12830548" y="6635670"/>
            <a:ext cx="4613417" cy="1462405"/>
          </a:xfrm>
          <a:prstGeom prst="rect">
            <a:avLst/>
          </a:prstGeom>
        </p:spPr>
        <p:txBody>
          <a:bodyPr lIns="0" tIns="0" rIns="0" bIns="0" rtlCol="0" anchor="t">
            <a:spAutoFit/>
          </a:bodyPr>
          <a:lstStyle/>
          <a:p>
            <a:pPr algn="l">
              <a:lnSpc>
                <a:spcPts val="3920"/>
              </a:lnSpc>
            </a:pPr>
            <a:r>
              <a:rPr lang="en-US" sz="2800">
                <a:solidFill>
                  <a:srgbClr val="FFFFFF"/>
                </a:solidFill>
                <a:latin typeface="Nourd Light"/>
                <a:ea typeface="Nourd Light"/>
                <a:cs typeface="Nourd Light"/>
                <a:sym typeface="Nourd Light"/>
              </a:rPr>
              <a:t>123-456-7890</a:t>
            </a:r>
          </a:p>
          <a:p>
            <a:pPr algn="l">
              <a:lnSpc>
                <a:spcPts val="3920"/>
              </a:lnSpc>
            </a:pPr>
            <a:r>
              <a:rPr lang="en-US" sz="2800">
                <a:solidFill>
                  <a:srgbClr val="FFFFFF"/>
                </a:solidFill>
                <a:latin typeface="Nourd Light"/>
                <a:ea typeface="Nourd Light"/>
                <a:cs typeface="Nourd Light"/>
                <a:sym typeface="Nourd Light"/>
              </a:rPr>
              <a:t>www.coffee.com</a:t>
            </a:r>
          </a:p>
          <a:p>
            <a:pPr algn="l">
              <a:lnSpc>
                <a:spcPts val="3920"/>
              </a:lnSpc>
            </a:pPr>
            <a:r>
              <a:rPr lang="en-US" sz="2800">
                <a:solidFill>
                  <a:srgbClr val="FFFFFF"/>
                </a:solidFill>
                <a:latin typeface="Nourd Light"/>
                <a:ea typeface="Nourd Light"/>
                <a:cs typeface="Nourd Light"/>
                <a:sym typeface="Nourd Light"/>
              </a:rPr>
              <a:t>coffeeshop1204@gamil.com</a:t>
            </a:r>
          </a:p>
        </p:txBody>
      </p:sp>
      <p:sp>
        <p:nvSpPr>
          <p:cNvPr id="18" name="AutoShape 18"/>
          <p:cNvSpPr/>
          <p:nvPr/>
        </p:nvSpPr>
        <p:spPr>
          <a:xfrm>
            <a:off x="7062704" y="1608848"/>
            <a:ext cx="7908257" cy="0"/>
          </a:xfrm>
          <a:prstGeom prst="line">
            <a:avLst/>
          </a:prstGeom>
          <a:ln w="47625" cap="flat">
            <a:solidFill>
              <a:srgbClr val="FFFFFF"/>
            </a:solidFill>
            <a:prstDash val="solid"/>
            <a:headEnd type="none" w="sm" len="sm"/>
            <a:tailEnd type="arrow" w="med" len="sm"/>
          </a:ln>
        </p:spPr>
      </p:sp>
      <p:sp>
        <p:nvSpPr>
          <p:cNvPr id="19" name="Freeform 19"/>
          <p:cNvSpPr/>
          <p:nvPr/>
        </p:nvSpPr>
        <p:spPr>
          <a:xfrm>
            <a:off x="15413936" y="925817"/>
            <a:ext cx="1461312" cy="1461312"/>
          </a:xfrm>
          <a:custGeom>
            <a:avLst/>
            <a:gdLst/>
            <a:ahLst/>
            <a:cxnLst/>
            <a:rect l="l" t="t" r="r" b="b"/>
            <a:pathLst>
              <a:path w="1461312" h="1461312">
                <a:moveTo>
                  <a:pt x="0" y="0"/>
                </a:moveTo>
                <a:lnTo>
                  <a:pt x="1461311" y="0"/>
                </a:lnTo>
                <a:lnTo>
                  <a:pt x="1461311" y="1461312"/>
                </a:lnTo>
                <a:lnTo>
                  <a:pt x="0" y="146131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20" name="Freeform 20"/>
          <p:cNvSpPr/>
          <p:nvPr/>
        </p:nvSpPr>
        <p:spPr>
          <a:xfrm>
            <a:off x="1412753" y="7412863"/>
            <a:ext cx="1461312" cy="1461312"/>
          </a:xfrm>
          <a:custGeom>
            <a:avLst/>
            <a:gdLst/>
            <a:ahLst/>
            <a:cxnLst/>
            <a:rect l="l" t="t" r="r" b="b"/>
            <a:pathLst>
              <a:path w="1461312" h="1461312">
                <a:moveTo>
                  <a:pt x="0" y="0"/>
                </a:moveTo>
                <a:lnTo>
                  <a:pt x="1461311" y="0"/>
                </a:lnTo>
                <a:lnTo>
                  <a:pt x="1461311" y="1461312"/>
                </a:lnTo>
                <a:lnTo>
                  <a:pt x="0" y="146131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15474945" y="4720845"/>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a:grpSpLocks noChangeAspect="1"/>
          </p:cNvGrpSpPr>
          <p:nvPr/>
        </p:nvGrpSpPr>
        <p:grpSpPr>
          <a:xfrm>
            <a:off x="11958068" y="-3932874"/>
            <a:ext cx="8519113" cy="12170161"/>
            <a:chOff x="0" y="0"/>
            <a:chExt cx="4445000" cy="6350000"/>
          </a:xfrm>
        </p:grpSpPr>
        <p:sp>
          <p:nvSpPr>
            <p:cNvPr id="6" name="Freeform 6"/>
            <p:cNvSpPr/>
            <p:nvPr/>
          </p:nvSpPr>
          <p:spPr>
            <a:xfrm>
              <a:off x="0" y="0"/>
              <a:ext cx="4445000" cy="6350000"/>
            </a:xfrm>
            <a:custGeom>
              <a:avLst/>
              <a:gdLst/>
              <a:ahLst/>
              <a:cxnLst/>
              <a:rect l="l" t="t" r="r" b="b"/>
              <a:pathLst>
                <a:path w="4445000" h="6350000">
                  <a:moveTo>
                    <a:pt x="2222500" y="6350000"/>
                  </a:moveTo>
                  <a:lnTo>
                    <a:pt x="2222500" y="6350000"/>
                  </a:lnTo>
                  <a:cubicBezTo>
                    <a:pt x="995680" y="6350000"/>
                    <a:pt x="0" y="5354320"/>
                    <a:pt x="0" y="4127500"/>
                  </a:cubicBezTo>
                  <a:lnTo>
                    <a:pt x="0" y="2222500"/>
                  </a:lnTo>
                  <a:cubicBezTo>
                    <a:pt x="0" y="995680"/>
                    <a:pt x="995680" y="0"/>
                    <a:pt x="2222500" y="0"/>
                  </a:cubicBezTo>
                  <a:lnTo>
                    <a:pt x="2222500" y="0"/>
                  </a:ln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57009" r="-57009"/>
              </a:stretch>
            </a:blipFill>
          </p:spPr>
        </p:sp>
        <p:sp>
          <p:nvSpPr>
            <p:cNvPr id="7" name="Freeform 7"/>
            <p:cNvSpPr/>
            <p:nvPr/>
          </p:nvSpPr>
          <p:spPr>
            <a:xfrm>
              <a:off x="0" y="0"/>
              <a:ext cx="4445000" cy="6350000"/>
            </a:xfrm>
            <a:custGeom>
              <a:avLst/>
              <a:gdLst/>
              <a:ahLst/>
              <a:cxnLst/>
              <a:rect l="l" t="t" r="r" b="b"/>
              <a:pathLst>
                <a:path w="4445000" h="6350000">
                  <a:moveTo>
                    <a:pt x="2222500" y="19050"/>
                  </a:moveTo>
                  <a:cubicBezTo>
                    <a:pt x="2810510" y="19050"/>
                    <a:pt x="3364230" y="248920"/>
                    <a:pt x="3780790" y="664210"/>
                  </a:cubicBezTo>
                  <a:cubicBezTo>
                    <a:pt x="4197350" y="1079500"/>
                    <a:pt x="4425950" y="1633220"/>
                    <a:pt x="4425950" y="2222500"/>
                  </a:cubicBezTo>
                  <a:lnTo>
                    <a:pt x="4425950" y="4127500"/>
                  </a:lnTo>
                  <a:cubicBezTo>
                    <a:pt x="4425950" y="4715510"/>
                    <a:pt x="4196080" y="5269230"/>
                    <a:pt x="3780790" y="5685790"/>
                  </a:cubicBezTo>
                  <a:cubicBezTo>
                    <a:pt x="3365500" y="6102350"/>
                    <a:pt x="2811780" y="6330950"/>
                    <a:pt x="2222500" y="6330950"/>
                  </a:cubicBezTo>
                  <a:cubicBezTo>
                    <a:pt x="1633220" y="6330950"/>
                    <a:pt x="1080770" y="6101080"/>
                    <a:pt x="664210" y="5685790"/>
                  </a:cubicBezTo>
                  <a:cubicBezTo>
                    <a:pt x="247650" y="5270500"/>
                    <a:pt x="19050" y="4715510"/>
                    <a:pt x="19050" y="4127500"/>
                  </a:cubicBezTo>
                  <a:lnTo>
                    <a:pt x="19050" y="2222500"/>
                  </a:lnTo>
                  <a:cubicBezTo>
                    <a:pt x="19050" y="1634490"/>
                    <a:pt x="248920" y="1080770"/>
                    <a:pt x="664210" y="664210"/>
                  </a:cubicBezTo>
                  <a:cubicBezTo>
                    <a:pt x="1079500" y="247650"/>
                    <a:pt x="1634490" y="19050"/>
                    <a:pt x="2222500" y="19050"/>
                  </a:cubicBezTo>
                  <a:moveTo>
                    <a:pt x="2222500" y="0"/>
                  </a:moveTo>
                  <a:cubicBezTo>
                    <a:pt x="995680" y="0"/>
                    <a:pt x="0" y="995680"/>
                    <a:pt x="0" y="2222500"/>
                  </a:cubicBezTo>
                  <a:lnTo>
                    <a:pt x="0" y="4127500"/>
                  </a:lnTo>
                  <a:cubicBezTo>
                    <a:pt x="0" y="5354320"/>
                    <a:pt x="995680" y="6350000"/>
                    <a:pt x="2222500" y="6350000"/>
                  </a:cubicBezTo>
                  <a:cubicBezTo>
                    <a:pt x="3449320" y="6350000"/>
                    <a:pt x="4445000" y="5354320"/>
                    <a:pt x="4445000" y="4127500"/>
                  </a:cubicBezTo>
                  <a:lnTo>
                    <a:pt x="4445000" y="2222500"/>
                  </a:lnTo>
                  <a:cubicBezTo>
                    <a:pt x="4445000" y="995680"/>
                    <a:pt x="3449320" y="0"/>
                    <a:pt x="2222500" y="0"/>
                  </a:cubicBezTo>
                  <a:lnTo>
                    <a:pt x="2222500" y="0"/>
                  </a:lnTo>
                  <a:close/>
                </a:path>
              </a:pathLst>
            </a:custGeom>
            <a:solidFill>
              <a:srgbClr val="303840"/>
            </a:solidFill>
          </p:spPr>
        </p:sp>
      </p:grpSp>
      <p:sp>
        <p:nvSpPr>
          <p:cNvPr id="8" name="Freeform 8"/>
          <p:cNvSpPr/>
          <p:nvPr/>
        </p:nvSpPr>
        <p:spPr>
          <a:xfrm>
            <a:off x="11958068" y="5995879"/>
            <a:ext cx="1792853" cy="1792853"/>
          </a:xfrm>
          <a:custGeom>
            <a:avLst/>
            <a:gdLst/>
            <a:ahLst/>
            <a:cxnLst/>
            <a:rect l="l" t="t" r="r" b="b"/>
            <a:pathLst>
              <a:path w="1792853" h="1792853">
                <a:moveTo>
                  <a:pt x="0" y="0"/>
                </a:moveTo>
                <a:lnTo>
                  <a:pt x="1792852" y="0"/>
                </a:lnTo>
                <a:lnTo>
                  <a:pt x="1792852" y="1792853"/>
                </a:lnTo>
                <a:lnTo>
                  <a:pt x="0" y="179285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grpSp>
        <p:nvGrpSpPr>
          <p:cNvPr id="9" name="Group 9"/>
          <p:cNvGrpSpPr/>
          <p:nvPr/>
        </p:nvGrpSpPr>
        <p:grpSpPr>
          <a:xfrm>
            <a:off x="-5728137" y="-1370996"/>
            <a:ext cx="9170160" cy="9170160"/>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1168028" y="949944"/>
            <a:ext cx="1581924" cy="1202262"/>
          </a:xfrm>
          <a:custGeom>
            <a:avLst/>
            <a:gdLst/>
            <a:ahLst/>
            <a:cxnLst/>
            <a:rect l="l" t="t" r="r" b="b"/>
            <a:pathLst>
              <a:path w="1581924" h="1202262">
                <a:moveTo>
                  <a:pt x="0" y="0"/>
                </a:moveTo>
                <a:lnTo>
                  <a:pt x="1581925" y="0"/>
                </a:lnTo>
                <a:lnTo>
                  <a:pt x="1581925" y="1202263"/>
                </a:lnTo>
                <a:lnTo>
                  <a:pt x="0" y="1202263"/>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3" name="AutoShape 13"/>
          <p:cNvSpPr/>
          <p:nvPr/>
        </p:nvSpPr>
        <p:spPr>
          <a:xfrm>
            <a:off x="4765362" y="9258300"/>
            <a:ext cx="7192705" cy="0"/>
          </a:xfrm>
          <a:prstGeom prst="line">
            <a:avLst/>
          </a:prstGeom>
          <a:ln w="47625" cap="flat">
            <a:solidFill>
              <a:srgbClr val="B49567"/>
            </a:solidFill>
            <a:prstDash val="solid"/>
            <a:headEnd type="arrow" w="med" len="sm"/>
            <a:tailEnd type="none" w="sm" len="sm"/>
          </a:ln>
        </p:spPr>
      </p:sp>
      <p:grpSp>
        <p:nvGrpSpPr>
          <p:cNvPr id="14" name="Group 14"/>
          <p:cNvGrpSpPr/>
          <p:nvPr/>
        </p:nvGrpSpPr>
        <p:grpSpPr>
          <a:xfrm>
            <a:off x="1028700" y="8786368"/>
            <a:ext cx="3163849" cy="1039115"/>
            <a:chOff x="0" y="0"/>
            <a:chExt cx="1762396" cy="578830"/>
          </a:xfrm>
        </p:grpSpPr>
        <p:sp>
          <p:nvSpPr>
            <p:cNvPr id="15" name="Freeform 15"/>
            <p:cNvSpPr/>
            <p:nvPr/>
          </p:nvSpPr>
          <p:spPr>
            <a:xfrm>
              <a:off x="0" y="0"/>
              <a:ext cx="1762396" cy="578831"/>
            </a:xfrm>
            <a:custGeom>
              <a:avLst/>
              <a:gdLst/>
              <a:ahLst/>
              <a:cxnLst/>
              <a:rect l="l" t="t" r="r" b="b"/>
              <a:pathLst>
                <a:path w="1762396" h="578831">
                  <a:moveTo>
                    <a:pt x="881198" y="0"/>
                  </a:moveTo>
                  <a:cubicBezTo>
                    <a:pt x="394526" y="0"/>
                    <a:pt x="0" y="129576"/>
                    <a:pt x="0" y="289415"/>
                  </a:cubicBezTo>
                  <a:cubicBezTo>
                    <a:pt x="0" y="449255"/>
                    <a:pt x="394526" y="578831"/>
                    <a:pt x="881198" y="578831"/>
                  </a:cubicBezTo>
                  <a:cubicBezTo>
                    <a:pt x="1367870" y="578831"/>
                    <a:pt x="1762396" y="449255"/>
                    <a:pt x="1762396" y="289415"/>
                  </a:cubicBezTo>
                  <a:cubicBezTo>
                    <a:pt x="1762396" y="129576"/>
                    <a:pt x="1367870" y="0"/>
                    <a:pt x="881198" y="0"/>
                  </a:cubicBezTo>
                  <a:close/>
                </a:path>
              </a:pathLst>
            </a:custGeom>
            <a:solidFill>
              <a:srgbClr val="B49567"/>
            </a:solidFill>
          </p:spPr>
        </p:sp>
        <p:sp>
          <p:nvSpPr>
            <p:cNvPr id="16" name="TextBox 16"/>
            <p:cNvSpPr txBox="1"/>
            <p:nvPr/>
          </p:nvSpPr>
          <p:spPr>
            <a:xfrm>
              <a:off x="165225" y="6640"/>
              <a:ext cx="1431947" cy="517925"/>
            </a:xfrm>
            <a:prstGeom prst="rect">
              <a:avLst/>
            </a:prstGeom>
          </p:spPr>
          <p:txBody>
            <a:bodyPr lIns="50800" tIns="50800" rIns="50800" bIns="50800" rtlCol="0" anchor="ctr"/>
            <a:lstStyle/>
            <a:p>
              <a:pPr algn="ctr">
                <a:lnSpc>
                  <a:spcPts val="3499"/>
                </a:lnSpc>
                <a:spcBef>
                  <a:spcPct val="0"/>
                </a:spcBef>
              </a:pPr>
              <a:endParaRPr/>
            </a:p>
          </p:txBody>
        </p:sp>
      </p:grpSp>
      <p:sp>
        <p:nvSpPr>
          <p:cNvPr id="17" name="AutoShape 17"/>
          <p:cNvSpPr/>
          <p:nvPr/>
        </p:nvSpPr>
        <p:spPr>
          <a:xfrm>
            <a:off x="10231489" y="1749103"/>
            <a:ext cx="2884117" cy="0"/>
          </a:xfrm>
          <a:prstGeom prst="line">
            <a:avLst/>
          </a:prstGeom>
          <a:ln w="47625" cap="flat">
            <a:solidFill>
              <a:srgbClr val="B49567"/>
            </a:solidFill>
            <a:prstDash val="solid"/>
            <a:headEnd type="none" w="sm" len="sm"/>
            <a:tailEnd type="none" w="sm" len="sm"/>
          </a:ln>
        </p:spPr>
      </p:sp>
      <p:sp>
        <p:nvSpPr>
          <p:cNvPr id="18" name="TextBox 18"/>
          <p:cNvSpPr txBox="1"/>
          <p:nvPr/>
        </p:nvSpPr>
        <p:spPr>
          <a:xfrm>
            <a:off x="2587434" y="876300"/>
            <a:ext cx="7644055" cy="1327360"/>
          </a:xfrm>
          <a:prstGeom prst="rect">
            <a:avLst/>
          </a:prstGeom>
        </p:spPr>
        <p:txBody>
          <a:bodyPr lIns="0" tIns="0" rIns="0" bIns="0" rtlCol="0" anchor="t">
            <a:spAutoFit/>
          </a:bodyPr>
          <a:lstStyle/>
          <a:p>
            <a:pPr algn="ctr">
              <a:lnSpc>
                <a:spcPts val="10838"/>
              </a:lnSpc>
            </a:pPr>
            <a:r>
              <a:rPr lang="en-US" sz="7741">
                <a:solidFill>
                  <a:srgbClr val="FFFFFF"/>
                </a:solidFill>
                <a:latin typeface="Canva Sans Bold"/>
                <a:ea typeface="Canva Sans Bold"/>
                <a:cs typeface="Canva Sans Bold"/>
                <a:sym typeface="Canva Sans Bold"/>
              </a:rPr>
              <a:t>Introduction</a:t>
            </a:r>
          </a:p>
        </p:txBody>
      </p:sp>
      <p:sp>
        <p:nvSpPr>
          <p:cNvPr id="19" name="TextBox 19"/>
          <p:cNvSpPr txBox="1"/>
          <p:nvPr/>
        </p:nvSpPr>
        <p:spPr>
          <a:xfrm>
            <a:off x="1611142" y="2934445"/>
            <a:ext cx="9348047" cy="4711765"/>
          </a:xfrm>
          <a:prstGeom prst="rect">
            <a:avLst/>
          </a:prstGeom>
        </p:spPr>
        <p:txBody>
          <a:bodyPr lIns="0" tIns="0" rIns="0" bIns="0" rtlCol="0" anchor="t">
            <a:spAutoFit/>
          </a:bodyPr>
          <a:lstStyle/>
          <a:p>
            <a:pPr algn="just">
              <a:lnSpc>
                <a:spcPts val="5374"/>
              </a:lnSpc>
            </a:pPr>
            <a:r>
              <a:rPr lang="en-US" sz="3838">
                <a:solidFill>
                  <a:srgbClr val="FFFFFF"/>
                </a:solidFill>
                <a:latin typeface="Canva Sans"/>
                <a:ea typeface="Canva Sans"/>
                <a:cs typeface="Canva Sans"/>
                <a:sym typeface="Canva Sans"/>
              </a:rPr>
              <a:t>This project aims to give clear insights into sales data by analyzing transaction details, finding patterns, and drawing practical conclusions. By making decisions based on data, businesses can improve operations and boost profitability.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1082453" y="7439784"/>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732001" y="-6417170"/>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464298" y="1959168"/>
            <a:ext cx="6679702" cy="1787670"/>
          </a:xfrm>
          <a:prstGeom prst="rect">
            <a:avLst/>
          </a:prstGeom>
        </p:spPr>
        <p:txBody>
          <a:bodyPr lIns="0" tIns="0" rIns="0" bIns="0" rtlCol="0" anchor="t">
            <a:spAutoFit/>
          </a:bodyPr>
          <a:lstStyle/>
          <a:p>
            <a:pPr algn="l">
              <a:lnSpc>
                <a:spcPts val="6892"/>
              </a:lnSpc>
            </a:pPr>
            <a:r>
              <a:rPr lang="en-US" sz="7411">
                <a:solidFill>
                  <a:srgbClr val="B49567"/>
                </a:solidFill>
                <a:latin typeface="Nourd Semi-Bold"/>
                <a:ea typeface="Nourd Semi-Bold"/>
                <a:cs typeface="Nourd Semi-Bold"/>
                <a:sym typeface="Nourd Semi-Bold"/>
              </a:rPr>
              <a:t> Objectives:</a:t>
            </a:r>
          </a:p>
          <a:p>
            <a:pPr algn="l">
              <a:lnSpc>
                <a:spcPts val="6892"/>
              </a:lnSpc>
            </a:pPr>
            <a:endParaRPr lang="en-US" sz="7411">
              <a:solidFill>
                <a:srgbClr val="B49567"/>
              </a:solidFill>
              <a:latin typeface="Nourd Semi-Bold"/>
              <a:ea typeface="Nourd Semi-Bold"/>
              <a:cs typeface="Nourd Semi-Bold"/>
              <a:sym typeface="Nourd Semi-Bold"/>
            </a:endParaRPr>
          </a:p>
        </p:txBody>
      </p:sp>
      <p:sp>
        <p:nvSpPr>
          <p:cNvPr id="9" name="TextBox 9"/>
          <p:cNvSpPr txBox="1"/>
          <p:nvPr/>
        </p:nvSpPr>
        <p:spPr>
          <a:xfrm>
            <a:off x="2044274" y="3433740"/>
            <a:ext cx="8367630" cy="6274370"/>
          </a:xfrm>
          <a:prstGeom prst="rect">
            <a:avLst/>
          </a:prstGeom>
        </p:spPr>
        <p:txBody>
          <a:bodyPr lIns="0" tIns="0" rIns="0" bIns="0" rtlCol="0" anchor="t">
            <a:spAutoFit/>
          </a:bodyPr>
          <a:lstStyle/>
          <a:p>
            <a:pPr algn="l">
              <a:lnSpc>
                <a:spcPts val="5428"/>
              </a:lnSpc>
            </a:pPr>
            <a:r>
              <a:rPr lang="en-US" sz="3877">
                <a:solidFill>
                  <a:srgbClr val="FFFFFF"/>
                </a:solidFill>
                <a:latin typeface="Nourd Light"/>
                <a:ea typeface="Nourd Light"/>
                <a:cs typeface="Nourd Light"/>
                <a:sym typeface="Nourd Light"/>
              </a:rPr>
              <a:t>Understand sales distribution over time.</a:t>
            </a:r>
          </a:p>
          <a:p>
            <a:pPr algn="l">
              <a:lnSpc>
                <a:spcPts val="4308"/>
              </a:lnSpc>
            </a:pPr>
            <a:endParaRPr lang="en-US" sz="3877">
              <a:solidFill>
                <a:srgbClr val="FFFFFF"/>
              </a:solidFill>
              <a:latin typeface="Nourd Light"/>
              <a:ea typeface="Nourd Light"/>
              <a:cs typeface="Nourd Light"/>
              <a:sym typeface="Nourd Light"/>
            </a:endParaRPr>
          </a:p>
          <a:p>
            <a:pPr algn="l">
              <a:lnSpc>
                <a:spcPts val="5428"/>
              </a:lnSpc>
            </a:pPr>
            <a:r>
              <a:rPr lang="en-US" sz="3877">
                <a:solidFill>
                  <a:srgbClr val="FFFFFF"/>
                </a:solidFill>
                <a:latin typeface="Nourd Light"/>
                <a:ea typeface="Nourd Light"/>
                <a:cs typeface="Nourd Light"/>
                <a:sym typeface="Nourd Light"/>
              </a:rPr>
              <a:t>Identify peak sales periods.</a:t>
            </a:r>
          </a:p>
          <a:p>
            <a:pPr algn="l">
              <a:lnSpc>
                <a:spcPts val="4308"/>
              </a:lnSpc>
            </a:pPr>
            <a:endParaRPr lang="en-US" sz="3877">
              <a:solidFill>
                <a:srgbClr val="FFFFFF"/>
              </a:solidFill>
              <a:latin typeface="Nourd Light"/>
              <a:ea typeface="Nourd Light"/>
              <a:cs typeface="Nourd Light"/>
              <a:sym typeface="Nourd Light"/>
            </a:endParaRPr>
          </a:p>
          <a:p>
            <a:pPr algn="l">
              <a:lnSpc>
                <a:spcPts val="5428"/>
              </a:lnSpc>
            </a:pPr>
            <a:r>
              <a:rPr lang="en-US" sz="3877">
                <a:solidFill>
                  <a:srgbClr val="FFFFFF"/>
                </a:solidFill>
                <a:latin typeface="Nourd Light"/>
                <a:ea typeface="Nourd Light"/>
                <a:cs typeface="Nourd Light"/>
                <a:sym typeface="Nourd Light"/>
              </a:rPr>
              <a:t>Analyze store and product performance.</a:t>
            </a:r>
          </a:p>
          <a:p>
            <a:pPr algn="l">
              <a:lnSpc>
                <a:spcPts val="4308"/>
              </a:lnSpc>
            </a:pPr>
            <a:r>
              <a:rPr lang="en-US" sz="3077">
                <a:solidFill>
                  <a:srgbClr val="FFFFFF"/>
                </a:solidFill>
                <a:latin typeface="Nourd Light"/>
                <a:ea typeface="Nourd Light"/>
                <a:cs typeface="Nourd Light"/>
                <a:sym typeface="Nourd Light"/>
              </a:rPr>
              <a:t>  </a:t>
            </a:r>
          </a:p>
          <a:p>
            <a:pPr algn="l">
              <a:lnSpc>
                <a:spcPts val="5428"/>
              </a:lnSpc>
            </a:pPr>
            <a:r>
              <a:rPr lang="en-US" sz="3877">
                <a:solidFill>
                  <a:srgbClr val="FFFFFF"/>
                </a:solidFill>
                <a:latin typeface="Nourd Light"/>
                <a:ea typeface="Nourd Light"/>
                <a:cs typeface="Nourd Light"/>
                <a:sym typeface="Nourd Light"/>
              </a:rPr>
              <a:t>Provide recommendations based on insights.</a:t>
            </a:r>
          </a:p>
          <a:p>
            <a:pPr algn="l">
              <a:lnSpc>
                <a:spcPts val="4308"/>
              </a:lnSpc>
            </a:pPr>
            <a:endParaRPr lang="en-US" sz="3877">
              <a:solidFill>
                <a:srgbClr val="FFFFFF"/>
              </a:solidFill>
              <a:latin typeface="Nourd Light"/>
              <a:ea typeface="Nourd Light"/>
              <a:cs typeface="Nourd Light"/>
              <a:sym typeface="Nourd Light"/>
            </a:endParaRPr>
          </a:p>
        </p:txBody>
      </p:sp>
      <p:sp>
        <p:nvSpPr>
          <p:cNvPr id="10" name="AutoShape 10"/>
          <p:cNvSpPr/>
          <p:nvPr/>
        </p:nvSpPr>
        <p:spPr>
          <a:xfrm>
            <a:off x="1010691" y="3818275"/>
            <a:ext cx="872490" cy="0"/>
          </a:xfrm>
          <a:prstGeom prst="line">
            <a:avLst/>
          </a:prstGeom>
          <a:ln w="47625" cap="flat">
            <a:solidFill>
              <a:srgbClr val="B49567"/>
            </a:solidFill>
            <a:prstDash val="solid"/>
            <a:headEnd type="none" w="sm" len="sm"/>
            <a:tailEnd type="none" w="sm" len="sm"/>
          </a:ln>
        </p:spPr>
      </p:sp>
      <p:sp>
        <p:nvSpPr>
          <p:cNvPr id="11" name="AutoShape 11"/>
          <p:cNvSpPr/>
          <p:nvPr/>
        </p:nvSpPr>
        <p:spPr>
          <a:xfrm>
            <a:off x="1010691" y="6328038"/>
            <a:ext cx="872490" cy="0"/>
          </a:xfrm>
          <a:prstGeom prst="line">
            <a:avLst/>
          </a:prstGeom>
          <a:ln w="47625" cap="flat">
            <a:solidFill>
              <a:srgbClr val="B49567"/>
            </a:solidFill>
            <a:prstDash val="solid"/>
            <a:headEnd type="none" w="sm" len="sm"/>
            <a:tailEnd type="none" w="sm" len="sm"/>
          </a:ln>
        </p:spPr>
      </p:sp>
      <p:sp>
        <p:nvSpPr>
          <p:cNvPr id="12" name="AutoShape 12"/>
          <p:cNvSpPr/>
          <p:nvPr/>
        </p:nvSpPr>
        <p:spPr>
          <a:xfrm>
            <a:off x="1010691" y="5133975"/>
            <a:ext cx="872490" cy="0"/>
          </a:xfrm>
          <a:prstGeom prst="line">
            <a:avLst/>
          </a:prstGeom>
          <a:ln w="47625" cap="flat">
            <a:solidFill>
              <a:srgbClr val="B49567"/>
            </a:solidFill>
            <a:prstDash val="solid"/>
            <a:headEnd type="none" w="sm" len="sm"/>
            <a:tailEnd type="none" w="sm" len="sm"/>
          </a:ln>
        </p:spPr>
      </p:sp>
      <p:sp>
        <p:nvSpPr>
          <p:cNvPr id="13" name="AutoShape 13"/>
          <p:cNvSpPr/>
          <p:nvPr/>
        </p:nvSpPr>
        <p:spPr>
          <a:xfrm>
            <a:off x="1010691" y="8132566"/>
            <a:ext cx="872490" cy="0"/>
          </a:xfrm>
          <a:prstGeom prst="line">
            <a:avLst/>
          </a:prstGeom>
          <a:ln w="47625" cap="flat">
            <a:solidFill>
              <a:srgbClr val="B49567"/>
            </a:solidFill>
            <a:prstDash val="solid"/>
            <a:headEnd type="none" w="sm" len="sm"/>
            <a:tailEnd type="none" w="sm" len="sm"/>
          </a:ln>
        </p:spPr>
      </p:sp>
      <p:sp>
        <p:nvSpPr>
          <p:cNvPr id="14" name="AutoShape 14"/>
          <p:cNvSpPr/>
          <p:nvPr/>
        </p:nvSpPr>
        <p:spPr>
          <a:xfrm>
            <a:off x="3225489" y="1052512"/>
            <a:ext cx="9724435" cy="0"/>
          </a:xfrm>
          <a:prstGeom prst="line">
            <a:avLst/>
          </a:prstGeom>
          <a:ln w="47625" cap="flat">
            <a:solidFill>
              <a:srgbClr val="FFFFFF"/>
            </a:solidFill>
            <a:prstDash val="solid"/>
            <a:headEnd type="arrow" w="med" len="sm"/>
            <a:tailEnd type="none" w="sm" len="sm"/>
          </a:ln>
        </p:spPr>
      </p:sp>
      <p:grpSp>
        <p:nvGrpSpPr>
          <p:cNvPr id="15" name="Group 15"/>
          <p:cNvGrpSpPr/>
          <p:nvPr/>
        </p:nvGrpSpPr>
        <p:grpSpPr>
          <a:xfrm>
            <a:off x="10732001" y="1601119"/>
            <a:ext cx="6972645" cy="3532856"/>
            <a:chOff x="0" y="0"/>
            <a:chExt cx="9296860" cy="4710475"/>
          </a:xfrm>
        </p:grpSpPr>
        <p:pic>
          <p:nvPicPr>
            <p:cNvPr id="16" name="Picture 16"/>
            <p:cNvPicPr>
              <a:picLocks noChangeAspect="1"/>
            </p:cNvPicPr>
            <p:nvPr/>
          </p:nvPicPr>
          <p:blipFill>
            <a:blip r:embed="rId2"/>
            <a:srcRect t="33121" b="33121"/>
            <a:stretch>
              <a:fillRect/>
            </a:stretch>
          </p:blipFill>
          <p:spPr>
            <a:xfrm>
              <a:off x="0" y="0"/>
              <a:ext cx="9296860" cy="4710475"/>
            </a:xfrm>
            <a:prstGeom prst="rect">
              <a:avLst/>
            </a:prstGeom>
          </p:spPr>
        </p:pic>
      </p:grpSp>
      <p:grpSp>
        <p:nvGrpSpPr>
          <p:cNvPr id="17" name="Group 17"/>
          <p:cNvGrpSpPr/>
          <p:nvPr/>
        </p:nvGrpSpPr>
        <p:grpSpPr>
          <a:xfrm>
            <a:off x="10732001" y="6175254"/>
            <a:ext cx="6972645" cy="3532856"/>
            <a:chOff x="0" y="0"/>
            <a:chExt cx="9296860" cy="4710475"/>
          </a:xfrm>
        </p:grpSpPr>
        <p:pic>
          <p:nvPicPr>
            <p:cNvPr id="18" name="Picture 18"/>
            <p:cNvPicPr>
              <a:picLocks noChangeAspect="1"/>
            </p:cNvPicPr>
            <p:nvPr/>
          </p:nvPicPr>
          <p:blipFill>
            <a:blip r:embed="rId3"/>
            <a:srcRect t="12046" b="12046"/>
            <a:stretch>
              <a:fillRect/>
            </a:stretch>
          </p:blipFill>
          <p:spPr>
            <a:xfrm>
              <a:off x="0" y="0"/>
              <a:ext cx="9296860" cy="4710475"/>
            </a:xfrm>
            <a:prstGeom prst="rect">
              <a:avLst/>
            </a:prstGeom>
          </p:spPr>
        </p:pic>
      </p:grpSp>
      <p:sp>
        <p:nvSpPr>
          <p:cNvPr id="19" name="Freeform 19"/>
          <p:cNvSpPr/>
          <p:nvPr/>
        </p:nvSpPr>
        <p:spPr>
          <a:xfrm>
            <a:off x="1152525" y="465014"/>
            <a:ext cx="1461312" cy="1461312"/>
          </a:xfrm>
          <a:custGeom>
            <a:avLst/>
            <a:gdLst/>
            <a:ahLst/>
            <a:cxnLst/>
            <a:rect l="l" t="t" r="r" b="b"/>
            <a:pathLst>
              <a:path w="1461312" h="1461312">
                <a:moveTo>
                  <a:pt x="0" y="0"/>
                </a:moveTo>
                <a:lnTo>
                  <a:pt x="1461312" y="0"/>
                </a:lnTo>
                <a:lnTo>
                  <a:pt x="1461312" y="1461312"/>
                </a:lnTo>
                <a:lnTo>
                  <a:pt x="0" y="146131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1082453" y="7439784"/>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732001" y="-6417170"/>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597296" y="2548836"/>
            <a:ext cx="5037082" cy="6259977"/>
            <a:chOff x="0" y="0"/>
            <a:chExt cx="5108702" cy="6348984"/>
          </a:xfrm>
        </p:grpSpPr>
        <p:sp>
          <p:nvSpPr>
            <p:cNvPr id="9" name="Freeform 9"/>
            <p:cNvSpPr/>
            <p:nvPr/>
          </p:nvSpPr>
          <p:spPr>
            <a:xfrm>
              <a:off x="0" y="0"/>
              <a:ext cx="5108702" cy="6348984"/>
            </a:xfrm>
            <a:custGeom>
              <a:avLst/>
              <a:gdLst/>
              <a:ahLst/>
              <a:cxnLst/>
              <a:rect l="l" t="t" r="r" b="b"/>
              <a:pathLst>
                <a:path w="5108702" h="6348984">
                  <a:moveTo>
                    <a:pt x="5108702" y="2554351"/>
                  </a:moveTo>
                  <a:lnTo>
                    <a:pt x="5108702" y="3794506"/>
                  </a:lnTo>
                  <a:cubicBezTo>
                    <a:pt x="5108702" y="5205222"/>
                    <a:pt x="3965067" y="6348857"/>
                    <a:pt x="2554351" y="6348857"/>
                  </a:cubicBezTo>
                  <a:lnTo>
                    <a:pt x="2554351" y="6348857"/>
                  </a:lnTo>
                  <a:cubicBezTo>
                    <a:pt x="1143635" y="6348984"/>
                    <a:pt x="0" y="5205349"/>
                    <a:pt x="0" y="3794506"/>
                  </a:cubicBezTo>
                  <a:lnTo>
                    <a:pt x="0" y="2554351"/>
                  </a:lnTo>
                  <a:cubicBezTo>
                    <a:pt x="0" y="1143635"/>
                    <a:pt x="1143635" y="0"/>
                    <a:pt x="2554351" y="0"/>
                  </a:cubicBezTo>
                  <a:lnTo>
                    <a:pt x="2554351" y="0"/>
                  </a:lnTo>
                  <a:cubicBezTo>
                    <a:pt x="3965067" y="0"/>
                    <a:pt x="5108702" y="1143635"/>
                    <a:pt x="5108702" y="2554351"/>
                  </a:cubicBezTo>
                  <a:close/>
                </a:path>
              </a:pathLst>
            </a:custGeom>
            <a:blipFill>
              <a:blip r:embed="rId2"/>
              <a:stretch>
                <a:fillRect t="-3644" b="-3644"/>
              </a:stretch>
            </a:blipFill>
          </p:spPr>
        </p:sp>
      </p:grpSp>
      <p:sp>
        <p:nvSpPr>
          <p:cNvPr id="10" name="AutoShape 10"/>
          <p:cNvSpPr/>
          <p:nvPr/>
        </p:nvSpPr>
        <p:spPr>
          <a:xfrm>
            <a:off x="6307799" y="1250903"/>
            <a:ext cx="7192705" cy="0"/>
          </a:xfrm>
          <a:prstGeom prst="line">
            <a:avLst/>
          </a:prstGeom>
          <a:ln w="47625" cap="flat">
            <a:solidFill>
              <a:srgbClr val="B49567"/>
            </a:solidFill>
            <a:prstDash val="solid"/>
            <a:headEnd type="none" w="sm" len="sm"/>
            <a:tailEnd type="arrow" w="med" len="sm"/>
          </a:ln>
        </p:spPr>
      </p:sp>
      <p:grpSp>
        <p:nvGrpSpPr>
          <p:cNvPr id="11" name="Group 11"/>
          <p:cNvGrpSpPr/>
          <p:nvPr/>
        </p:nvGrpSpPr>
        <p:grpSpPr>
          <a:xfrm>
            <a:off x="14095451" y="778971"/>
            <a:ext cx="3163849" cy="1039115"/>
            <a:chOff x="0" y="0"/>
            <a:chExt cx="1762396" cy="578830"/>
          </a:xfrm>
        </p:grpSpPr>
        <p:sp>
          <p:nvSpPr>
            <p:cNvPr id="12" name="Freeform 12"/>
            <p:cNvSpPr/>
            <p:nvPr/>
          </p:nvSpPr>
          <p:spPr>
            <a:xfrm>
              <a:off x="0" y="0"/>
              <a:ext cx="1762396" cy="578831"/>
            </a:xfrm>
            <a:custGeom>
              <a:avLst/>
              <a:gdLst/>
              <a:ahLst/>
              <a:cxnLst/>
              <a:rect l="l" t="t" r="r" b="b"/>
              <a:pathLst>
                <a:path w="1762396" h="578831">
                  <a:moveTo>
                    <a:pt x="881198" y="0"/>
                  </a:moveTo>
                  <a:cubicBezTo>
                    <a:pt x="394526" y="0"/>
                    <a:pt x="0" y="129576"/>
                    <a:pt x="0" y="289415"/>
                  </a:cubicBezTo>
                  <a:cubicBezTo>
                    <a:pt x="0" y="449255"/>
                    <a:pt x="394526" y="578831"/>
                    <a:pt x="881198" y="578831"/>
                  </a:cubicBezTo>
                  <a:cubicBezTo>
                    <a:pt x="1367870" y="578831"/>
                    <a:pt x="1762396" y="449255"/>
                    <a:pt x="1762396" y="289415"/>
                  </a:cubicBezTo>
                  <a:cubicBezTo>
                    <a:pt x="1762396" y="129576"/>
                    <a:pt x="1367870" y="0"/>
                    <a:pt x="881198" y="0"/>
                  </a:cubicBezTo>
                  <a:close/>
                </a:path>
              </a:pathLst>
            </a:custGeom>
            <a:solidFill>
              <a:srgbClr val="B49567"/>
            </a:solidFill>
          </p:spPr>
        </p:sp>
        <p:sp>
          <p:nvSpPr>
            <p:cNvPr id="13" name="TextBox 13"/>
            <p:cNvSpPr txBox="1"/>
            <p:nvPr/>
          </p:nvSpPr>
          <p:spPr>
            <a:xfrm>
              <a:off x="165225" y="6640"/>
              <a:ext cx="1431947" cy="517925"/>
            </a:xfrm>
            <a:prstGeom prst="rect">
              <a:avLst/>
            </a:prstGeom>
          </p:spPr>
          <p:txBody>
            <a:bodyPr lIns="50800" tIns="50800" rIns="50800" bIns="50800" rtlCol="0" anchor="ctr"/>
            <a:lstStyle/>
            <a:p>
              <a:pPr algn="ctr">
                <a:lnSpc>
                  <a:spcPts val="3499"/>
                </a:lnSpc>
                <a:spcBef>
                  <a:spcPct val="0"/>
                </a:spcBef>
              </a:pPr>
              <a:endParaRPr/>
            </a:p>
          </p:txBody>
        </p:sp>
      </p:grpSp>
      <p:sp>
        <p:nvSpPr>
          <p:cNvPr id="14" name="TextBox 14"/>
          <p:cNvSpPr txBox="1"/>
          <p:nvPr/>
        </p:nvSpPr>
        <p:spPr>
          <a:xfrm>
            <a:off x="6539894" y="1851587"/>
            <a:ext cx="7780459" cy="697249"/>
          </a:xfrm>
          <a:prstGeom prst="rect">
            <a:avLst/>
          </a:prstGeom>
        </p:spPr>
        <p:txBody>
          <a:bodyPr lIns="0" tIns="0" rIns="0" bIns="0" rtlCol="0" anchor="t">
            <a:spAutoFit/>
          </a:bodyPr>
          <a:lstStyle/>
          <a:p>
            <a:pPr algn="l">
              <a:lnSpc>
                <a:spcPts val="5218"/>
              </a:lnSpc>
            </a:pPr>
            <a:r>
              <a:rPr lang="en-US" sz="5611">
                <a:solidFill>
                  <a:srgbClr val="B49567"/>
                </a:solidFill>
                <a:latin typeface="Nourd Semi-Bold"/>
                <a:ea typeface="Nourd Semi-Bold"/>
                <a:cs typeface="Nourd Semi-Bold"/>
                <a:sym typeface="Nourd Semi-Bold"/>
              </a:rPr>
              <a:t>Data Overview</a:t>
            </a:r>
          </a:p>
        </p:txBody>
      </p:sp>
      <p:sp>
        <p:nvSpPr>
          <p:cNvPr id="15" name="TextBox 15"/>
          <p:cNvSpPr txBox="1"/>
          <p:nvPr/>
        </p:nvSpPr>
        <p:spPr>
          <a:xfrm>
            <a:off x="6539894" y="2977461"/>
            <a:ext cx="10529339" cy="2052448"/>
          </a:xfrm>
          <a:prstGeom prst="rect">
            <a:avLst/>
          </a:prstGeom>
        </p:spPr>
        <p:txBody>
          <a:bodyPr lIns="0" tIns="0" rIns="0" bIns="0" rtlCol="0" anchor="t">
            <a:spAutoFit/>
          </a:bodyPr>
          <a:lstStyle/>
          <a:p>
            <a:pPr algn="just">
              <a:lnSpc>
                <a:spcPts val="3999"/>
              </a:lnSpc>
            </a:pPr>
            <a:r>
              <a:rPr lang="en-US" sz="4300">
                <a:solidFill>
                  <a:srgbClr val="FFFFFF"/>
                </a:solidFill>
                <a:latin typeface="Nourd"/>
                <a:ea typeface="Nourd"/>
                <a:cs typeface="Nourd"/>
                <a:sym typeface="Nourd"/>
              </a:rPr>
              <a:t>Dataset includes the transaction date, timestamp and location, along with product-level details.</a:t>
            </a:r>
          </a:p>
          <a:p>
            <a:pPr algn="l">
              <a:lnSpc>
                <a:spcPts val="3999"/>
              </a:lnSpc>
            </a:pPr>
            <a:endParaRPr lang="en-US" sz="4300">
              <a:solidFill>
                <a:srgbClr val="FFFFFF"/>
              </a:solidFill>
              <a:latin typeface="Nourd"/>
              <a:ea typeface="Nourd"/>
              <a:cs typeface="Nourd"/>
              <a:sym typeface="Nourd"/>
            </a:endParaRPr>
          </a:p>
        </p:txBody>
      </p:sp>
      <p:sp>
        <p:nvSpPr>
          <p:cNvPr id="16" name="AutoShape 16"/>
          <p:cNvSpPr/>
          <p:nvPr/>
        </p:nvSpPr>
        <p:spPr>
          <a:xfrm>
            <a:off x="6103649" y="5655012"/>
            <a:ext cx="872490" cy="0"/>
          </a:xfrm>
          <a:prstGeom prst="line">
            <a:avLst/>
          </a:prstGeom>
          <a:ln w="47625" cap="flat">
            <a:solidFill>
              <a:srgbClr val="B49567"/>
            </a:solidFill>
            <a:prstDash val="solid"/>
            <a:headEnd type="none" w="sm" len="sm"/>
            <a:tailEnd type="none" w="sm" len="sm"/>
          </a:ln>
        </p:spPr>
      </p:sp>
      <p:sp>
        <p:nvSpPr>
          <p:cNvPr id="17" name="AutoShape 17"/>
          <p:cNvSpPr/>
          <p:nvPr/>
        </p:nvSpPr>
        <p:spPr>
          <a:xfrm>
            <a:off x="6103649" y="6459623"/>
            <a:ext cx="872490" cy="0"/>
          </a:xfrm>
          <a:prstGeom prst="line">
            <a:avLst/>
          </a:prstGeom>
          <a:ln w="47625" cap="flat">
            <a:solidFill>
              <a:srgbClr val="B49567"/>
            </a:solidFill>
            <a:prstDash val="solid"/>
            <a:headEnd type="none" w="sm" len="sm"/>
            <a:tailEnd type="none" w="sm" len="sm"/>
          </a:ln>
        </p:spPr>
      </p:sp>
      <p:sp>
        <p:nvSpPr>
          <p:cNvPr id="18" name="AutoShape 18"/>
          <p:cNvSpPr/>
          <p:nvPr/>
        </p:nvSpPr>
        <p:spPr>
          <a:xfrm>
            <a:off x="6103649" y="7415972"/>
            <a:ext cx="872490" cy="0"/>
          </a:xfrm>
          <a:prstGeom prst="line">
            <a:avLst/>
          </a:prstGeom>
          <a:ln w="47625" cap="flat">
            <a:solidFill>
              <a:srgbClr val="B49567"/>
            </a:solidFill>
            <a:prstDash val="solid"/>
            <a:headEnd type="none" w="sm" len="sm"/>
            <a:tailEnd type="none" w="sm" len="sm"/>
          </a:ln>
        </p:spPr>
      </p:sp>
      <p:sp>
        <p:nvSpPr>
          <p:cNvPr id="19" name="AutoShape 19"/>
          <p:cNvSpPr/>
          <p:nvPr/>
        </p:nvSpPr>
        <p:spPr>
          <a:xfrm>
            <a:off x="6103649" y="8201954"/>
            <a:ext cx="872490" cy="0"/>
          </a:xfrm>
          <a:prstGeom prst="line">
            <a:avLst/>
          </a:prstGeom>
          <a:ln w="47625" cap="flat">
            <a:solidFill>
              <a:srgbClr val="B49567"/>
            </a:solidFill>
            <a:prstDash val="solid"/>
            <a:headEnd type="none" w="sm" len="sm"/>
            <a:tailEnd type="none" w="sm" len="sm"/>
          </a:ln>
        </p:spPr>
      </p:sp>
      <p:sp>
        <p:nvSpPr>
          <p:cNvPr id="20" name="Freeform 20"/>
          <p:cNvSpPr/>
          <p:nvPr/>
        </p:nvSpPr>
        <p:spPr>
          <a:xfrm>
            <a:off x="15797988" y="7796988"/>
            <a:ext cx="1461312" cy="1461312"/>
          </a:xfrm>
          <a:custGeom>
            <a:avLst/>
            <a:gdLst/>
            <a:ahLst/>
            <a:cxnLst/>
            <a:rect l="l" t="t" r="r" b="b"/>
            <a:pathLst>
              <a:path w="1461312" h="1461312">
                <a:moveTo>
                  <a:pt x="0" y="0"/>
                </a:moveTo>
                <a:lnTo>
                  <a:pt x="1461312" y="0"/>
                </a:lnTo>
                <a:lnTo>
                  <a:pt x="1461312" y="1461312"/>
                </a:lnTo>
                <a:lnTo>
                  <a:pt x="0" y="146131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21" name="TextBox 21"/>
          <p:cNvSpPr txBox="1"/>
          <p:nvPr/>
        </p:nvSpPr>
        <p:spPr>
          <a:xfrm>
            <a:off x="6976139" y="5277559"/>
            <a:ext cx="11045255" cy="579707"/>
          </a:xfrm>
          <a:prstGeom prst="rect">
            <a:avLst/>
          </a:prstGeom>
        </p:spPr>
        <p:txBody>
          <a:bodyPr lIns="0" tIns="0" rIns="0" bIns="0" rtlCol="0" anchor="t">
            <a:spAutoFit/>
          </a:bodyPr>
          <a:lstStyle/>
          <a:p>
            <a:pPr algn="l">
              <a:lnSpc>
                <a:spcPts val="4753"/>
              </a:lnSpc>
            </a:pPr>
            <a:r>
              <a:rPr lang="en-US" sz="3395">
                <a:solidFill>
                  <a:srgbClr val="FFFFFF"/>
                </a:solidFill>
                <a:latin typeface="Canva Sans"/>
                <a:ea typeface="Canva Sans"/>
                <a:cs typeface="Canva Sans"/>
                <a:sym typeface="Canva Sans"/>
              </a:rPr>
              <a:t> Transaction_id,  Transaction_date,  Transaction_time</a:t>
            </a:r>
          </a:p>
        </p:txBody>
      </p:sp>
      <p:sp>
        <p:nvSpPr>
          <p:cNvPr id="22" name="TextBox 22"/>
          <p:cNvSpPr txBox="1"/>
          <p:nvPr/>
        </p:nvSpPr>
        <p:spPr>
          <a:xfrm>
            <a:off x="6976139" y="6104915"/>
            <a:ext cx="11045255" cy="579707"/>
          </a:xfrm>
          <a:prstGeom prst="rect">
            <a:avLst/>
          </a:prstGeom>
        </p:spPr>
        <p:txBody>
          <a:bodyPr lIns="0" tIns="0" rIns="0" bIns="0" rtlCol="0" anchor="t">
            <a:spAutoFit/>
          </a:bodyPr>
          <a:lstStyle/>
          <a:p>
            <a:pPr algn="l">
              <a:lnSpc>
                <a:spcPts val="4753"/>
              </a:lnSpc>
            </a:pPr>
            <a:r>
              <a:rPr lang="en-US" sz="3395">
                <a:solidFill>
                  <a:srgbClr val="FFFFFF"/>
                </a:solidFill>
                <a:latin typeface="Canva Sans"/>
                <a:ea typeface="Canva Sans"/>
                <a:cs typeface="Canva Sans"/>
                <a:sym typeface="Canva Sans"/>
              </a:rPr>
              <a:t> Product_category,  Product_type, Product_detail</a:t>
            </a:r>
          </a:p>
        </p:txBody>
      </p:sp>
      <p:sp>
        <p:nvSpPr>
          <p:cNvPr id="23" name="TextBox 23"/>
          <p:cNvSpPr txBox="1"/>
          <p:nvPr/>
        </p:nvSpPr>
        <p:spPr>
          <a:xfrm>
            <a:off x="6976139" y="7017997"/>
            <a:ext cx="11045255" cy="579707"/>
          </a:xfrm>
          <a:prstGeom prst="rect">
            <a:avLst/>
          </a:prstGeom>
        </p:spPr>
        <p:txBody>
          <a:bodyPr lIns="0" tIns="0" rIns="0" bIns="0" rtlCol="0" anchor="t">
            <a:spAutoFit/>
          </a:bodyPr>
          <a:lstStyle/>
          <a:p>
            <a:pPr algn="l">
              <a:lnSpc>
                <a:spcPts val="4753"/>
              </a:lnSpc>
            </a:pPr>
            <a:r>
              <a:rPr lang="en-US" sz="3395">
                <a:solidFill>
                  <a:srgbClr val="FFFFFF"/>
                </a:solidFill>
                <a:latin typeface="Canva Sans"/>
                <a:ea typeface="Canva Sans"/>
                <a:cs typeface="Canva Sans"/>
                <a:sym typeface="Canva Sans"/>
              </a:rPr>
              <a:t> Store_id, Store_location</a:t>
            </a:r>
          </a:p>
        </p:txBody>
      </p:sp>
      <p:sp>
        <p:nvSpPr>
          <p:cNvPr id="24" name="TextBox 24"/>
          <p:cNvSpPr txBox="1"/>
          <p:nvPr/>
        </p:nvSpPr>
        <p:spPr>
          <a:xfrm>
            <a:off x="7033289" y="7845354"/>
            <a:ext cx="11045255" cy="579707"/>
          </a:xfrm>
          <a:prstGeom prst="rect">
            <a:avLst/>
          </a:prstGeom>
        </p:spPr>
        <p:txBody>
          <a:bodyPr lIns="0" tIns="0" rIns="0" bIns="0" rtlCol="0" anchor="t">
            <a:spAutoFit/>
          </a:bodyPr>
          <a:lstStyle/>
          <a:p>
            <a:pPr algn="l">
              <a:lnSpc>
                <a:spcPts val="4753"/>
              </a:lnSpc>
            </a:pPr>
            <a:r>
              <a:rPr lang="en-US" sz="3395">
                <a:solidFill>
                  <a:srgbClr val="FFFFFF"/>
                </a:solidFill>
                <a:latin typeface="Canva Sans"/>
                <a:ea typeface="Canva Sans"/>
                <a:cs typeface="Canva Sans"/>
                <a:sym typeface="Canva Sans"/>
              </a:rPr>
              <a:t>Transaction_qty, Unit_price, Total_bill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sp>
        <p:nvSpPr>
          <p:cNvPr id="2" name="Freeform 2"/>
          <p:cNvSpPr/>
          <p:nvPr/>
        </p:nvSpPr>
        <p:spPr>
          <a:xfrm>
            <a:off x="756805" y="2445204"/>
            <a:ext cx="16502495" cy="7177332"/>
          </a:xfrm>
          <a:custGeom>
            <a:avLst/>
            <a:gdLst/>
            <a:ahLst/>
            <a:cxnLst/>
            <a:rect l="l" t="t" r="r" b="b"/>
            <a:pathLst>
              <a:path w="16502495" h="7177332">
                <a:moveTo>
                  <a:pt x="0" y="0"/>
                </a:moveTo>
                <a:lnTo>
                  <a:pt x="16502495" y="0"/>
                </a:lnTo>
                <a:lnTo>
                  <a:pt x="16502495" y="7177333"/>
                </a:lnTo>
                <a:lnTo>
                  <a:pt x="0" y="7177333"/>
                </a:lnTo>
                <a:lnTo>
                  <a:pt x="0" y="0"/>
                </a:lnTo>
                <a:close/>
              </a:path>
            </a:pathLst>
          </a:custGeom>
          <a:blipFill>
            <a:blip r:embed="rId2"/>
            <a:stretch>
              <a:fillRect/>
            </a:stretch>
          </a:blipFill>
        </p:spPr>
      </p:sp>
      <p:sp>
        <p:nvSpPr>
          <p:cNvPr id="3" name="TextBox 3"/>
          <p:cNvSpPr txBox="1"/>
          <p:nvPr/>
        </p:nvSpPr>
        <p:spPr>
          <a:xfrm>
            <a:off x="7790200" y="373310"/>
            <a:ext cx="3030200" cy="1654299"/>
          </a:xfrm>
          <a:prstGeom prst="rect">
            <a:avLst/>
          </a:prstGeom>
        </p:spPr>
        <p:txBody>
          <a:bodyPr wrap="square" lIns="0" tIns="0" rIns="0" bIns="0" rtlCol="0" anchor="t">
            <a:spAutoFit/>
          </a:bodyPr>
          <a:lstStyle/>
          <a:p>
            <a:pPr algn="ctr">
              <a:lnSpc>
                <a:spcPts val="12880"/>
              </a:lnSpc>
            </a:pPr>
            <a:r>
              <a:rPr lang="en-US" sz="9200" dirty="0">
                <a:solidFill>
                  <a:srgbClr val="B49567"/>
                </a:solidFill>
                <a:latin typeface="Canva Sans Bold"/>
                <a:ea typeface="Canva Sans Bold"/>
                <a:cs typeface="Canva Sans Bold"/>
                <a:sym typeface="Canva Sans Bold"/>
              </a:rPr>
              <a:t>Data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15474945" y="4720845"/>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5667604" y="-1276475"/>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2233883" y="0"/>
            <a:ext cx="5897643" cy="7662894"/>
            <a:chOff x="0" y="0"/>
            <a:chExt cx="7863523" cy="10217192"/>
          </a:xfrm>
        </p:grpSpPr>
        <p:pic>
          <p:nvPicPr>
            <p:cNvPr id="9" name="Picture 9"/>
            <p:cNvPicPr>
              <a:picLocks noChangeAspect="1"/>
            </p:cNvPicPr>
            <p:nvPr/>
          </p:nvPicPr>
          <p:blipFill>
            <a:blip r:embed="rId2"/>
            <a:srcRect l="35077" r="13549"/>
            <a:stretch>
              <a:fillRect/>
            </a:stretch>
          </p:blipFill>
          <p:spPr>
            <a:xfrm>
              <a:off x="0" y="0"/>
              <a:ext cx="7863523" cy="10217192"/>
            </a:xfrm>
            <a:prstGeom prst="rect">
              <a:avLst/>
            </a:prstGeom>
          </p:spPr>
        </p:pic>
      </p:grpSp>
      <p:sp>
        <p:nvSpPr>
          <p:cNvPr id="10" name="AutoShape 10"/>
          <p:cNvSpPr/>
          <p:nvPr/>
        </p:nvSpPr>
        <p:spPr>
          <a:xfrm>
            <a:off x="578000" y="7155815"/>
            <a:ext cx="872490" cy="0"/>
          </a:xfrm>
          <a:prstGeom prst="line">
            <a:avLst/>
          </a:prstGeom>
          <a:ln w="47625" cap="flat">
            <a:solidFill>
              <a:srgbClr val="B49567"/>
            </a:solidFill>
            <a:prstDash val="solid"/>
            <a:headEnd type="none" w="sm" len="sm"/>
            <a:tailEnd type="none" w="sm" len="sm"/>
          </a:ln>
        </p:spPr>
      </p:sp>
      <p:sp>
        <p:nvSpPr>
          <p:cNvPr id="11" name="AutoShape 11"/>
          <p:cNvSpPr/>
          <p:nvPr/>
        </p:nvSpPr>
        <p:spPr>
          <a:xfrm>
            <a:off x="578000" y="8174355"/>
            <a:ext cx="872490" cy="0"/>
          </a:xfrm>
          <a:prstGeom prst="line">
            <a:avLst/>
          </a:prstGeom>
          <a:ln w="47625" cap="flat">
            <a:solidFill>
              <a:srgbClr val="B49567"/>
            </a:solidFill>
            <a:prstDash val="solid"/>
            <a:headEnd type="none" w="sm" len="sm"/>
            <a:tailEnd type="none" w="sm" len="sm"/>
          </a:ln>
        </p:spPr>
      </p:sp>
      <p:sp>
        <p:nvSpPr>
          <p:cNvPr id="12" name="AutoShape 12"/>
          <p:cNvSpPr/>
          <p:nvPr/>
        </p:nvSpPr>
        <p:spPr>
          <a:xfrm>
            <a:off x="578000" y="9145905"/>
            <a:ext cx="872490" cy="0"/>
          </a:xfrm>
          <a:prstGeom prst="line">
            <a:avLst/>
          </a:prstGeom>
          <a:ln w="47625" cap="flat">
            <a:solidFill>
              <a:srgbClr val="B49567"/>
            </a:solidFill>
            <a:prstDash val="solid"/>
            <a:headEnd type="none" w="sm" len="sm"/>
            <a:tailEnd type="none" w="sm" len="sm"/>
          </a:ln>
        </p:spPr>
      </p:sp>
      <p:grpSp>
        <p:nvGrpSpPr>
          <p:cNvPr id="13" name="Group 13"/>
          <p:cNvGrpSpPr/>
          <p:nvPr/>
        </p:nvGrpSpPr>
        <p:grpSpPr>
          <a:xfrm>
            <a:off x="10845030" y="356028"/>
            <a:ext cx="1388853" cy="1388853"/>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49567"/>
            </a:solidFill>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1014245" y="2385325"/>
            <a:ext cx="9150521" cy="697249"/>
          </a:xfrm>
          <a:prstGeom prst="rect">
            <a:avLst/>
          </a:prstGeom>
        </p:spPr>
        <p:txBody>
          <a:bodyPr lIns="0" tIns="0" rIns="0" bIns="0" rtlCol="0" anchor="t">
            <a:spAutoFit/>
          </a:bodyPr>
          <a:lstStyle/>
          <a:p>
            <a:pPr algn="l">
              <a:lnSpc>
                <a:spcPts val="5218"/>
              </a:lnSpc>
            </a:pPr>
            <a:r>
              <a:rPr lang="en-US" sz="5611">
                <a:solidFill>
                  <a:srgbClr val="B49567"/>
                </a:solidFill>
                <a:latin typeface="Nourd Semi-Bold"/>
                <a:ea typeface="Nourd Semi-Bold"/>
                <a:cs typeface="Nourd Semi-Bold"/>
                <a:sym typeface="Nourd Semi-Bold"/>
              </a:rPr>
              <a:t>Monthly Sales Distribution</a:t>
            </a:r>
          </a:p>
        </p:txBody>
      </p:sp>
      <p:sp>
        <p:nvSpPr>
          <p:cNvPr id="17" name="TextBox 17"/>
          <p:cNvSpPr txBox="1"/>
          <p:nvPr/>
        </p:nvSpPr>
        <p:spPr>
          <a:xfrm>
            <a:off x="1014245" y="3396900"/>
            <a:ext cx="10120130" cy="2739263"/>
          </a:xfrm>
          <a:prstGeom prst="rect">
            <a:avLst/>
          </a:prstGeom>
        </p:spPr>
        <p:txBody>
          <a:bodyPr lIns="0" tIns="0" rIns="0" bIns="0" rtlCol="0" anchor="t">
            <a:spAutoFit/>
          </a:bodyPr>
          <a:lstStyle/>
          <a:p>
            <a:pPr algn="l">
              <a:lnSpc>
                <a:spcPts val="5633"/>
              </a:lnSpc>
            </a:pPr>
            <a:r>
              <a:rPr lang="en-US" sz="4300">
                <a:solidFill>
                  <a:srgbClr val="FFFFFF"/>
                </a:solidFill>
                <a:latin typeface="Nourd Semi-Bold"/>
                <a:ea typeface="Nourd Semi-Bold"/>
                <a:cs typeface="Nourd Semi-Bold"/>
                <a:sym typeface="Nourd Semi-Bold"/>
              </a:rPr>
              <a:t>The analysis of monthly sales distribution revealed the following insights:</a:t>
            </a:r>
          </a:p>
          <a:p>
            <a:pPr algn="l">
              <a:lnSpc>
                <a:spcPts val="3999"/>
              </a:lnSpc>
            </a:pPr>
            <a:endParaRPr lang="en-US" sz="4300">
              <a:solidFill>
                <a:srgbClr val="FFFFFF"/>
              </a:solidFill>
              <a:latin typeface="Nourd Semi-Bold"/>
              <a:ea typeface="Nourd Semi-Bold"/>
              <a:cs typeface="Nourd Semi-Bold"/>
              <a:sym typeface="Nourd Semi-Bold"/>
            </a:endParaRPr>
          </a:p>
        </p:txBody>
      </p:sp>
      <p:sp>
        <p:nvSpPr>
          <p:cNvPr id="18" name="AutoShape 18"/>
          <p:cNvSpPr/>
          <p:nvPr/>
        </p:nvSpPr>
        <p:spPr>
          <a:xfrm flipV="1">
            <a:off x="3502626" y="1052512"/>
            <a:ext cx="7342407" cy="21755"/>
          </a:xfrm>
          <a:prstGeom prst="line">
            <a:avLst/>
          </a:prstGeom>
          <a:ln w="47625" cap="flat">
            <a:solidFill>
              <a:srgbClr val="FFFFFF"/>
            </a:solidFill>
            <a:prstDash val="solid"/>
            <a:headEnd type="arrow" w="med" len="sm"/>
            <a:tailEnd type="none" w="sm" len="sm"/>
          </a:ln>
        </p:spPr>
      </p:sp>
      <p:sp>
        <p:nvSpPr>
          <p:cNvPr id="19" name="Freeform 19"/>
          <p:cNvSpPr/>
          <p:nvPr/>
        </p:nvSpPr>
        <p:spPr>
          <a:xfrm>
            <a:off x="1575283" y="413062"/>
            <a:ext cx="1461312" cy="1461312"/>
          </a:xfrm>
          <a:custGeom>
            <a:avLst/>
            <a:gdLst/>
            <a:ahLst/>
            <a:cxnLst/>
            <a:rect l="l" t="t" r="r" b="b"/>
            <a:pathLst>
              <a:path w="1461312" h="1461312">
                <a:moveTo>
                  <a:pt x="0" y="0"/>
                </a:moveTo>
                <a:lnTo>
                  <a:pt x="1461312" y="0"/>
                </a:lnTo>
                <a:lnTo>
                  <a:pt x="1461312" y="1461311"/>
                </a:lnTo>
                <a:lnTo>
                  <a:pt x="0" y="1461311"/>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20" name="TextBox 20"/>
          <p:cNvSpPr txBox="1"/>
          <p:nvPr/>
        </p:nvSpPr>
        <p:spPr>
          <a:xfrm>
            <a:off x="1575283" y="6808470"/>
            <a:ext cx="9773007"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a:ea typeface="Canva Sans"/>
                <a:cs typeface="Canva Sans"/>
                <a:sym typeface="Canva Sans"/>
              </a:rPr>
              <a:t> Sales increased steadily from January to June.</a:t>
            </a:r>
          </a:p>
        </p:txBody>
      </p:sp>
      <p:sp>
        <p:nvSpPr>
          <p:cNvPr id="21" name="TextBox 21"/>
          <p:cNvSpPr txBox="1"/>
          <p:nvPr/>
        </p:nvSpPr>
        <p:spPr>
          <a:xfrm>
            <a:off x="1159445" y="7827010"/>
            <a:ext cx="13979326"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a:ea typeface="Canva Sans"/>
                <a:cs typeface="Canva Sans"/>
                <a:sym typeface="Canva Sans"/>
              </a:rPr>
              <a:t> June had the highest number of transactions and total revenue.</a:t>
            </a:r>
          </a:p>
        </p:txBody>
      </p:sp>
      <p:sp>
        <p:nvSpPr>
          <p:cNvPr id="22" name="TextBox 22"/>
          <p:cNvSpPr txBox="1"/>
          <p:nvPr/>
        </p:nvSpPr>
        <p:spPr>
          <a:xfrm>
            <a:off x="1028700" y="8846185"/>
            <a:ext cx="13979326"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a:ea typeface="Canva Sans"/>
                <a:cs typeface="Canva Sans"/>
                <a:sym typeface="Canva Sans"/>
              </a:rPr>
              <a:t> February had the lowest number of transactions and revenue.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sp>
        <p:nvSpPr>
          <p:cNvPr id="2" name="Freeform 2"/>
          <p:cNvSpPr/>
          <p:nvPr/>
        </p:nvSpPr>
        <p:spPr>
          <a:xfrm>
            <a:off x="669093" y="535589"/>
            <a:ext cx="7359116" cy="4423298"/>
          </a:xfrm>
          <a:custGeom>
            <a:avLst/>
            <a:gdLst/>
            <a:ahLst/>
            <a:cxnLst/>
            <a:rect l="l" t="t" r="r" b="b"/>
            <a:pathLst>
              <a:path w="7359116" h="4423298">
                <a:moveTo>
                  <a:pt x="0" y="0"/>
                </a:moveTo>
                <a:lnTo>
                  <a:pt x="7359116" y="0"/>
                </a:lnTo>
                <a:lnTo>
                  <a:pt x="7359116" y="4423298"/>
                </a:lnTo>
                <a:lnTo>
                  <a:pt x="0" y="4423298"/>
                </a:lnTo>
                <a:lnTo>
                  <a:pt x="0" y="0"/>
                </a:lnTo>
                <a:close/>
              </a:path>
            </a:pathLst>
          </a:custGeom>
          <a:blipFill>
            <a:blip r:embed="rId2"/>
            <a:stretch>
              <a:fillRect/>
            </a:stretch>
          </a:blipFill>
        </p:spPr>
      </p:sp>
      <p:sp>
        <p:nvSpPr>
          <p:cNvPr id="4" name="Freeform 4"/>
          <p:cNvSpPr/>
          <p:nvPr/>
        </p:nvSpPr>
        <p:spPr>
          <a:xfrm>
            <a:off x="8339269" y="0"/>
            <a:ext cx="9948731" cy="10287000"/>
          </a:xfrm>
          <a:custGeom>
            <a:avLst/>
            <a:gdLst/>
            <a:ahLst/>
            <a:cxnLst/>
            <a:rect l="l" t="t" r="r" b="b"/>
            <a:pathLst>
              <a:path w="9948731" h="7080087">
                <a:moveTo>
                  <a:pt x="0" y="0"/>
                </a:moveTo>
                <a:lnTo>
                  <a:pt x="9948731" y="0"/>
                </a:lnTo>
                <a:lnTo>
                  <a:pt x="9948731" y="7080087"/>
                </a:lnTo>
                <a:lnTo>
                  <a:pt x="0" y="7080087"/>
                </a:lnTo>
                <a:lnTo>
                  <a:pt x="0" y="0"/>
                </a:lnTo>
                <a:close/>
              </a:path>
            </a:pathLst>
          </a:custGeom>
          <a:blipFill>
            <a:blip r:embed="rId3"/>
            <a:stretch>
              <a:fillRect t="-74861" b="-74861"/>
            </a:stretch>
          </a:blipFill>
        </p:spPr>
      </p:sp>
      <p:sp>
        <p:nvSpPr>
          <p:cNvPr id="5" name="Freeform 5"/>
          <p:cNvSpPr/>
          <p:nvPr/>
        </p:nvSpPr>
        <p:spPr>
          <a:xfrm>
            <a:off x="3544" y="5295900"/>
            <a:ext cx="8335725" cy="4991100"/>
          </a:xfrm>
          <a:custGeom>
            <a:avLst/>
            <a:gdLst/>
            <a:ahLst/>
            <a:cxnLst/>
            <a:rect l="l" t="t" r="r" b="b"/>
            <a:pathLst>
              <a:path w="9948731" h="8286472">
                <a:moveTo>
                  <a:pt x="0" y="0"/>
                </a:moveTo>
                <a:lnTo>
                  <a:pt x="9948731" y="0"/>
                </a:lnTo>
                <a:lnTo>
                  <a:pt x="9948731" y="8286472"/>
                </a:lnTo>
                <a:lnTo>
                  <a:pt x="0" y="8286472"/>
                </a:lnTo>
                <a:lnTo>
                  <a:pt x="0" y="0"/>
                </a:lnTo>
                <a:close/>
              </a:path>
            </a:pathLst>
          </a:custGeom>
          <a:blipFill>
            <a:blip r:embed="rId4"/>
            <a:stretch>
              <a:fillRect l="-1184" r="-1184" b="-22905"/>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grpSp>
        <p:nvGrpSpPr>
          <p:cNvPr id="2" name="Group 2"/>
          <p:cNvGrpSpPr/>
          <p:nvPr/>
        </p:nvGrpSpPr>
        <p:grpSpPr>
          <a:xfrm>
            <a:off x="-5667533" y="3489309"/>
            <a:ext cx="9170160" cy="917016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559699" y="-2985961"/>
            <a:ext cx="9170160" cy="917016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A3037"/>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12166677" y="1907075"/>
            <a:ext cx="5703963" cy="7088761"/>
            <a:chOff x="0" y="0"/>
            <a:chExt cx="5108702" cy="6348984"/>
          </a:xfrm>
        </p:grpSpPr>
        <p:sp>
          <p:nvSpPr>
            <p:cNvPr id="9" name="Freeform 9"/>
            <p:cNvSpPr/>
            <p:nvPr/>
          </p:nvSpPr>
          <p:spPr>
            <a:xfrm>
              <a:off x="0" y="0"/>
              <a:ext cx="5108702" cy="6348984"/>
            </a:xfrm>
            <a:custGeom>
              <a:avLst/>
              <a:gdLst/>
              <a:ahLst/>
              <a:cxnLst/>
              <a:rect l="l" t="t" r="r" b="b"/>
              <a:pathLst>
                <a:path w="5108702" h="6348984">
                  <a:moveTo>
                    <a:pt x="5108702" y="2554351"/>
                  </a:moveTo>
                  <a:lnTo>
                    <a:pt x="5108702" y="3794506"/>
                  </a:lnTo>
                  <a:cubicBezTo>
                    <a:pt x="5108702" y="5205222"/>
                    <a:pt x="3965067" y="6348857"/>
                    <a:pt x="2554351" y="6348857"/>
                  </a:cubicBezTo>
                  <a:lnTo>
                    <a:pt x="2554351" y="6348857"/>
                  </a:lnTo>
                  <a:cubicBezTo>
                    <a:pt x="1143635" y="6348984"/>
                    <a:pt x="0" y="5205349"/>
                    <a:pt x="0" y="3794506"/>
                  </a:cubicBezTo>
                  <a:lnTo>
                    <a:pt x="0" y="2554351"/>
                  </a:lnTo>
                  <a:cubicBezTo>
                    <a:pt x="0" y="1143635"/>
                    <a:pt x="1143635" y="0"/>
                    <a:pt x="2554351" y="0"/>
                  </a:cubicBezTo>
                  <a:lnTo>
                    <a:pt x="2554351" y="0"/>
                  </a:lnTo>
                  <a:cubicBezTo>
                    <a:pt x="3965067" y="0"/>
                    <a:pt x="5108702" y="1143635"/>
                    <a:pt x="5108702" y="2554351"/>
                  </a:cubicBezTo>
                  <a:close/>
                </a:path>
              </a:pathLst>
            </a:custGeom>
            <a:blipFill>
              <a:blip r:embed="rId2"/>
              <a:stretch>
                <a:fillRect t="-291" b="-291"/>
              </a:stretch>
            </a:blipFill>
          </p:spPr>
        </p:sp>
      </p:grpSp>
      <p:sp>
        <p:nvSpPr>
          <p:cNvPr id="10" name="Freeform 10"/>
          <p:cNvSpPr/>
          <p:nvPr/>
        </p:nvSpPr>
        <p:spPr>
          <a:xfrm>
            <a:off x="16409329" y="7534525"/>
            <a:ext cx="1461312" cy="1461312"/>
          </a:xfrm>
          <a:custGeom>
            <a:avLst/>
            <a:gdLst/>
            <a:ahLst/>
            <a:cxnLst/>
            <a:rect l="l" t="t" r="r" b="b"/>
            <a:pathLst>
              <a:path w="1461312" h="1461312">
                <a:moveTo>
                  <a:pt x="0" y="0"/>
                </a:moveTo>
                <a:lnTo>
                  <a:pt x="1461311" y="0"/>
                </a:lnTo>
                <a:lnTo>
                  <a:pt x="1461311" y="1461312"/>
                </a:lnTo>
                <a:lnTo>
                  <a:pt x="0" y="1461312"/>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11" name="AutoShape 11"/>
          <p:cNvSpPr/>
          <p:nvPr/>
        </p:nvSpPr>
        <p:spPr>
          <a:xfrm>
            <a:off x="963082" y="6769229"/>
            <a:ext cx="872490" cy="0"/>
          </a:xfrm>
          <a:prstGeom prst="line">
            <a:avLst/>
          </a:prstGeom>
          <a:ln w="47625" cap="flat">
            <a:solidFill>
              <a:srgbClr val="B49567"/>
            </a:solidFill>
            <a:prstDash val="solid"/>
            <a:headEnd type="none" w="sm" len="sm"/>
            <a:tailEnd type="none" w="sm" len="sm"/>
          </a:ln>
        </p:spPr>
      </p:sp>
      <p:sp>
        <p:nvSpPr>
          <p:cNvPr id="12" name="AutoShape 12"/>
          <p:cNvSpPr/>
          <p:nvPr/>
        </p:nvSpPr>
        <p:spPr>
          <a:xfrm>
            <a:off x="963082" y="7888651"/>
            <a:ext cx="872490" cy="0"/>
          </a:xfrm>
          <a:prstGeom prst="line">
            <a:avLst/>
          </a:prstGeom>
          <a:ln w="47625" cap="flat">
            <a:solidFill>
              <a:srgbClr val="B49567"/>
            </a:solidFill>
            <a:prstDash val="solid"/>
            <a:headEnd type="none" w="sm" len="sm"/>
            <a:tailEnd type="none" w="sm" len="sm"/>
          </a:ln>
        </p:spPr>
      </p:sp>
      <p:sp>
        <p:nvSpPr>
          <p:cNvPr id="13" name="TextBox 13"/>
          <p:cNvSpPr txBox="1"/>
          <p:nvPr/>
        </p:nvSpPr>
        <p:spPr>
          <a:xfrm>
            <a:off x="2009140" y="2059475"/>
            <a:ext cx="9253266" cy="1354474"/>
          </a:xfrm>
          <a:prstGeom prst="rect">
            <a:avLst/>
          </a:prstGeom>
        </p:spPr>
        <p:txBody>
          <a:bodyPr lIns="0" tIns="0" rIns="0" bIns="0" rtlCol="0" anchor="t">
            <a:spAutoFit/>
          </a:bodyPr>
          <a:lstStyle/>
          <a:p>
            <a:pPr algn="l">
              <a:lnSpc>
                <a:spcPts val="5218"/>
              </a:lnSpc>
            </a:pPr>
            <a:r>
              <a:rPr lang="en-US" sz="5611">
                <a:solidFill>
                  <a:srgbClr val="B49567"/>
                </a:solidFill>
                <a:latin typeface="Nourd Semi-Bold"/>
                <a:ea typeface="Nourd Semi-Bold"/>
                <a:cs typeface="Nourd Semi-Bold"/>
                <a:sym typeface="Nourd Semi-Bold"/>
              </a:rPr>
              <a:t>Sales Patterns by Day and Hour</a:t>
            </a:r>
          </a:p>
        </p:txBody>
      </p:sp>
      <p:sp>
        <p:nvSpPr>
          <p:cNvPr id="14" name="TextBox 14"/>
          <p:cNvSpPr txBox="1"/>
          <p:nvPr/>
        </p:nvSpPr>
        <p:spPr>
          <a:xfrm>
            <a:off x="2009140" y="3690475"/>
            <a:ext cx="9481984" cy="2433257"/>
          </a:xfrm>
          <a:prstGeom prst="rect">
            <a:avLst/>
          </a:prstGeom>
        </p:spPr>
        <p:txBody>
          <a:bodyPr lIns="0" tIns="0" rIns="0" bIns="0" rtlCol="0" anchor="t">
            <a:spAutoFit/>
          </a:bodyPr>
          <a:lstStyle/>
          <a:p>
            <a:pPr algn="l">
              <a:lnSpc>
                <a:spcPts val="4902"/>
              </a:lnSpc>
            </a:pPr>
            <a:r>
              <a:rPr lang="en-US" sz="4300">
                <a:solidFill>
                  <a:srgbClr val="FFFFFF"/>
                </a:solidFill>
                <a:latin typeface="Nourd Semi-Bold"/>
                <a:ea typeface="Nourd Semi-Bold"/>
                <a:cs typeface="Nourd Semi-Bold"/>
                <a:sym typeface="Nourd Semi-Bold"/>
              </a:rPr>
              <a:t>The sales patterns analysis by day of the week and hour of the day showed:</a:t>
            </a:r>
          </a:p>
          <a:p>
            <a:pPr algn="l">
              <a:lnSpc>
                <a:spcPts val="3999"/>
              </a:lnSpc>
            </a:pPr>
            <a:endParaRPr lang="en-US" sz="4300">
              <a:solidFill>
                <a:srgbClr val="FFFFFF"/>
              </a:solidFill>
              <a:latin typeface="Nourd Semi-Bold"/>
              <a:ea typeface="Nourd Semi-Bold"/>
              <a:cs typeface="Nourd Semi-Bold"/>
              <a:sym typeface="Nourd Semi-Bold"/>
            </a:endParaRPr>
          </a:p>
        </p:txBody>
      </p:sp>
      <p:sp>
        <p:nvSpPr>
          <p:cNvPr id="15" name="AutoShape 15"/>
          <p:cNvSpPr/>
          <p:nvPr/>
        </p:nvSpPr>
        <p:spPr>
          <a:xfrm>
            <a:off x="3502626" y="1004888"/>
            <a:ext cx="8664051" cy="0"/>
          </a:xfrm>
          <a:prstGeom prst="line">
            <a:avLst/>
          </a:prstGeom>
          <a:ln w="47625" cap="flat">
            <a:solidFill>
              <a:srgbClr val="FFFFFF"/>
            </a:solidFill>
            <a:prstDash val="solid"/>
            <a:headEnd type="arrow" w="med" len="sm"/>
            <a:tailEnd type="none" w="sm" len="sm"/>
          </a:ln>
        </p:spPr>
      </p:sp>
      <p:sp>
        <p:nvSpPr>
          <p:cNvPr id="16" name="Freeform 16"/>
          <p:cNvSpPr/>
          <p:nvPr/>
        </p:nvSpPr>
        <p:spPr>
          <a:xfrm>
            <a:off x="724781" y="445764"/>
            <a:ext cx="1461312" cy="1461312"/>
          </a:xfrm>
          <a:custGeom>
            <a:avLst/>
            <a:gdLst/>
            <a:ahLst/>
            <a:cxnLst/>
            <a:rect l="l" t="t" r="r" b="b"/>
            <a:pathLst>
              <a:path w="1461312" h="1461312">
                <a:moveTo>
                  <a:pt x="0" y="0"/>
                </a:moveTo>
                <a:lnTo>
                  <a:pt x="1461311" y="0"/>
                </a:lnTo>
                <a:lnTo>
                  <a:pt x="1461311" y="1461311"/>
                </a:lnTo>
                <a:lnTo>
                  <a:pt x="0" y="1461311"/>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17" name="TextBox 17"/>
          <p:cNvSpPr txBox="1"/>
          <p:nvPr/>
        </p:nvSpPr>
        <p:spPr>
          <a:xfrm>
            <a:off x="2009140" y="6488242"/>
            <a:ext cx="11636084" cy="1325609"/>
          </a:xfrm>
          <a:prstGeom prst="rect">
            <a:avLst/>
          </a:prstGeom>
        </p:spPr>
        <p:txBody>
          <a:bodyPr lIns="0" tIns="0" rIns="0" bIns="0" rtlCol="0" anchor="t">
            <a:spAutoFit/>
          </a:bodyPr>
          <a:lstStyle/>
          <a:p>
            <a:pPr algn="l">
              <a:lnSpc>
                <a:spcPts val="3584"/>
              </a:lnSpc>
            </a:pPr>
            <a:r>
              <a:rPr lang="en-US" sz="2560">
                <a:solidFill>
                  <a:srgbClr val="FFFFFF"/>
                </a:solidFill>
                <a:latin typeface="Canva Sans Bold"/>
                <a:ea typeface="Canva Sans Bold"/>
                <a:cs typeface="Canva Sans Bold"/>
                <a:sym typeface="Canva Sans Bold"/>
              </a:rPr>
              <a:t>Sales are consistent throughout the week, with Friday having the highest number of transactions and Monday generating the highest revenue.</a:t>
            </a:r>
          </a:p>
          <a:p>
            <a:pPr algn="l">
              <a:lnSpc>
                <a:spcPts val="3584"/>
              </a:lnSpc>
            </a:pPr>
            <a:endParaRPr lang="en-US" sz="2560">
              <a:solidFill>
                <a:srgbClr val="FFFFFF"/>
              </a:solidFill>
              <a:latin typeface="Canva Sans Bold"/>
              <a:ea typeface="Canva Sans Bold"/>
              <a:cs typeface="Canva Sans Bold"/>
              <a:sym typeface="Canva Sans Bold"/>
            </a:endParaRPr>
          </a:p>
        </p:txBody>
      </p:sp>
      <p:sp>
        <p:nvSpPr>
          <p:cNvPr id="18" name="TextBox 18"/>
          <p:cNvSpPr txBox="1"/>
          <p:nvPr/>
        </p:nvSpPr>
        <p:spPr>
          <a:xfrm>
            <a:off x="2009140" y="7670227"/>
            <a:ext cx="11636084" cy="1325609"/>
          </a:xfrm>
          <a:prstGeom prst="rect">
            <a:avLst/>
          </a:prstGeom>
        </p:spPr>
        <p:txBody>
          <a:bodyPr lIns="0" tIns="0" rIns="0" bIns="0" rtlCol="0" anchor="t">
            <a:spAutoFit/>
          </a:bodyPr>
          <a:lstStyle/>
          <a:p>
            <a:pPr algn="l">
              <a:lnSpc>
                <a:spcPts val="3584"/>
              </a:lnSpc>
            </a:pPr>
            <a:r>
              <a:rPr lang="en-US" sz="2560">
                <a:solidFill>
                  <a:srgbClr val="FFFFFF"/>
                </a:solidFill>
                <a:latin typeface="Canva Sans Bold"/>
                <a:ea typeface="Canva Sans Bold"/>
                <a:cs typeface="Canva Sans Bold"/>
                <a:sym typeface="Canva Sans Bold"/>
              </a:rPr>
              <a:t>Sales peak around 8 AM to 10 AM, with the lowest sales occurring at 8 PM.</a:t>
            </a:r>
          </a:p>
          <a:p>
            <a:pPr algn="l">
              <a:lnSpc>
                <a:spcPts val="3584"/>
              </a:lnSpc>
            </a:pPr>
            <a:endParaRPr lang="en-US" sz="2560">
              <a:solidFill>
                <a:srgbClr val="FFFFFF"/>
              </a:solidFill>
              <a:latin typeface="Canva Sans Bold"/>
              <a:ea typeface="Canva Sans Bold"/>
              <a:cs typeface="Canva Sans Bold"/>
              <a:sym typeface="Canva Sans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03840"/>
        </a:solidFill>
        <a:effectLst/>
      </p:bgPr>
    </p:bg>
    <p:spTree>
      <p:nvGrpSpPr>
        <p:cNvPr id="1" name=""/>
        <p:cNvGrpSpPr/>
        <p:nvPr/>
      </p:nvGrpSpPr>
      <p:grpSpPr>
        <a:xfrm>
          <a:off x="0" y="0"/>
          <a:ext cx="0" cy="0"/>
          <a:chOff x="0" y="0"/>
          <a:chExt cx="0" cy="0"/>
        </a:xfrm>
      </p:grpSpPr>
      <p:sp>
        <p:nvSpPr>
          <p:cNvPr id="2" name="Freeform 2"/>
          <p:cNvSpPr/>
          <p:nvPr/>
        </p:nvSpPr>
        <p:spPr>
          <a:xfrm>
            <a:off x="9144000" y="4610100"/>
            <a:ext cx="8850989" cy="5352492"/>
          </a:xfrm>
          <a:custGeom>
            <a:avLst/>
            <a:gdLst/>
            <a:ahLst/>
            <a:cxnLst/>
            <a:rect l="l" t="t" r="r" b="b"/>
            <a:pathLst>
              <a:path w="8850989" h="5352492">
                <a:moveTo>
                  <a:pt x="0" y="0"/>
                </a:moveTo>
                <a:lnTo>
                  <a:pt x="8850989" y="0"/>
                </a:lnTo>
                <a:lnTo>
                  <a:pt x="8850989" y="5352493"/>
                </a:lnTo>
                <a:lnTo>
                  <a:pt x="0" y="5352493"/>
                </a:lnTo>
                <a:lnTo>
                  <a:pt x="0" y="0"/>
                </a:lnTo>
                <a:close/>
              </a:path>
            </a:pathLst>
          </a:custGeom>
          <a:blipFill>
            <a:blip r:embed="rId2"/>
            <a:stretch>
              <a:fillRect l="-969" t="-5271" b="-9125"/>
            </a:stretch>
          </a:blipFill>
        </p:spPr>
      </p:sp>
      <p:sp>
        <p:nvSpPr>
          <p:cNvPr id="3" name="Freeform 3"/>
          <p:cNvSpPr/>
          <p:nvPr/>
        </p:nvSpPr>
        <p:spPr>
          <a:xfrm>
            <a:off x="309201" y="430887"/>
            <a:ext cx="8420725" cy="5597533"/>
          </a:xfrm>
          <a:custGeom>
            <a:avLst/>
            <a:gdLst/>
            <a:ahLst/>
            <a:cxnLst/>
            <a:rect l="l" t="t" r="r" b="b"/>
            <a:pathLst>
              <a:path w="8420725" h="5597533">
                <a:moveTo>
                  <a:pt x="0" y="0"/>
                </a:moveTo>
                <a:lnTo>
                  <a:pt x="8420725" y="0"/>
                </a:lnTo>
                <a:lnTo>
                  <a:pt x="8420725" y="5597533"/>
                </a:lnTo>
                <a:lnTo>
                  <a:pt x="0" y="5597533"/>
                </a:lnTo>
                <a:lnTo>
                  <a:pt x="0" y="0"/>
                </a:lnTo>
                <a:close/>
              </a:path>
            </a:pathLst>
          </a:custGeom>
          <a:blipFill>
            <a:blip r:embed="rId3"/>
            <a:stretch>
              <a:fillRect t="-2322" b="-1688"/>
            </a:stretch>
          </a:blipFill>
        </p:spPr>
      </p:sp>
      <p:sp>
        <p:nvSpPr>
          <p:cNvPr id="4" name="Freeform 4"/>
          <p:cNvSpPr/>
          <p:nvPr/>
        </p:nvSpPr>
        <p:spPr>
          <a:xfrm>
            <a:off x="309201" y="6472067"/>
            <a:ext cx="8420725" cy="5834504"/>
          </a:xfrm>
          <a:custGeom>
            <a:avLst/>
            <a:gdLst/>
            <a:ahLst/>
            <a:cxnLst/>
            <a:rect l="l" t="t" r="r" b="b"/>
            <a:pathLst>
              <a:path w="8420725" h="5834504">
                <a:moveTo>
                  <a:pt x="0" y="0"/>
                </a:moveTo>
                <a:lnTo>
                  <a:pt x="8420725" y="0"/>
                </a:lnTo>
                <a:lnTo>
                  <a:pt x="8420725" y="5834504"/>
                </a:lnTo>
                <a:lnTo>
                  <a:pt x="0" y="5834504"/>
                </a:lnTo>
                <a:lnTo>
                  <a:pt x="0" y="0"/>
                </a:lnTo>
                <a:close/>
              </a:path>
            </a:pathLst>
          </a:custGeom>
          <a:blipFill>
            <a:blip r:embed="rId4"/>
            <a:stretch>
              <a:fillRect t="-102196" b="-13825"/>
            </a:stretch>
          </a:blipFill>
        </p:spPr>
      </p:sp>
      <p:sp>
        <p:nvSpPr>
          <p:cNvPr id="5" name="Freeform 5"/>
          <p:cNvSpPr/>
          <p:nvPr/>
        </p:nvSpPr>
        <p:spPr>
          <a:xfrm>
            <a:off x="9144000" y="-1588827"/>
            <a:ext cx="8850989" cy="5778062"/>
          </a:xfrm>
          <a:custGeom>
            <a:avLst/>
            <a:gdLst/>
            <a:ahLst/>
            <a:cxnLst/>
            <a:rect l="l" t="t" r="r" b="b"/>
            <a:pathLst>
              <a:path w="8850989" h="5778062">
                <a:moveTo>
                  <a:pt x="0" y="0"/>
                </a:moveTo>
                <a:lnTo>
                  <a:pt x="8850989" y="0"/>
                </a:lnTo>
                <a:lnTo>
                  <a:pt x="8850989" y="5778062"/>
                </a:lnTo>
                <a:lnTo>
                  <a:pt x="0" y="5778062"/>
                </a:lnTo>
                <a:lnTo>
                  <a:pt x="0" y="0"/>
                </a:lnTo>
                <a:close/>
              </a:path>
            </a:pathLst>
          </a:custGeom>
          <a:blipFill>
            <a:blip r:embed="rId5"/>
            <a:stretch>
              <a:fillRect t="-26591" b="-26591"/>
            </a:stretch>
          </a:blipFill>
        </p:spPr>
      </p:sp>
      <p:sp>
        <p:nvSpPr>
          <p:cNvPr id="6" name="Freeform 6"/>
          <p:cNvSpPr/>
          <p:nvPr/>
        </p:nvSpPr>
        <p:spPr>
          <a:xfrm>
            <a:off x="309201" y="430887"/>
            <a:ext cx="8420725" cy="5597533"/>
          </a:xfrm>
          <a:custGeom>
            <a:avLst/>
            <a:gdLst/>
            <a:ahLst/>
            <a:cxnLst/>
            <a:rect l="l" t="t" r="r" b="b"/>
            <a:pathLst>
              <a:path w="8420725" h="5597533">
                <a:moveTo>
                  <a:pt x="0" y="0"/>
                </a:moveTo>
                <a:lnTo>
                  <a:pt x="8420725" y="0"/>
                </a:lnTo>
                <a:lnTo>
                  <a:pt x="8420725" y="5597533"/>
                </a:lnTo>
                <a:lnTo>
                  <a:pt x="0" y="5597533"/>
                </a:lnTo>
                <a:lnTo>
                  <a:pt x="0" y="0"/>
                </a:lnTo>
                <a:close/>
              </a:path>
            </a:pathLst>
          </a:custGeom>
          <a:blipFill>
            <a:blip r:embed="rId3"/>
            <a:stretch>
              <a:fillRect t="-2322" b="-1688"/>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407</Words>
  <Application>Microsoft Office PowerPoint</Application>
  <PresentationFormat>Custom</PresentationFormat>
  <Paragraphs>63</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Calibri</vt:lpstr>
      <vt:lpstr>Nourd</vt:lpstr>
      <vt:lpstr>Nourd Light</vt:lpstr>
      <vt:lpstr>Arial</vt:lpstr>
      <vt:lpstr>Nourd Semi-Bold</vt:lpstr>
      <vt:lpstr>Canva Sans</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Brown and Dark Blue Modern Coffee Shop Presentation</dc:title>
  <cp:lastModifiedBy>hp</cp:lastModifiedBy>
  <cp:revision>2</cp:revision>
  <dcterms:created xsi:type="dcterms:W3CDTF">2006-08-16T00:00:00Z</dcterms:created>
  <dcterms:modified xsi:type="dcterms:W3CDTF">2024-08-30T18:34:16Z</dcterms:modified>
  <dc:identifier>DAGMKrO-UuU</dc:identifier>
</cp:coreProperties>
</file>

<file path=docProps/thumbnail.jpeg>
</file>